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unknown"/>
  <Default Extension="rels" ContentType="application/vnd.openxmlformats-package.relationships+xml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28" r:id="rId1"/>
    <p:sldMasterId id="2147483840" r:id="rId2"/>
    <p:sldMasterId id="2147483852" r:id="rId3"/>
  </p:sldMasterIdLst>
  <p:notesMasterIdLst>
    <p:notesMasterId r:id="rId32"/>
  </p:notesMasterIdLst>
  <p:sldIdLst>
    <p:sldId id="256" r:id="rId4"/>
    <p:sldId id="276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60" r:id="rId13"/>
    <p:sldId id="261" r:id="rId14"/>
    <p:sldId id="257" r:id="rId15"/>
    <p:sldId id="262" r:id="rId16"/>
    <p:sldId id="263" r:id="rId17"/>
    <p:sldId id="258" r:id="rId18"/>
    <p:sldId id="266" r:id="rId19"/>
    <p:sldId id="264" r:id="rId20"/>
    <p:sldId id="267" r:id="rId21"/>
    <p:sldId id="259" r:id="rId22"/>
    <p:sldId id="28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1" autoAdjust="0"/>
  </p:normalViewPr>
  <p:slideViewPr>
    <p:cSldViewPr>
      <p:cViewPr varScale="1">
        <p:scale>
          <a:sx n="115" d="100"/>
          <a:sy n="115" d="100"/>
        </p:scale>
        <p:origin x="-145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F38A0-5555-49D4-A912-053B5AC6185E}" type="datetimeFigureOut">
              <a:rPr lang="fr-FR" smtClean="0"/>
              <a:t>20/03/2014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3677F-253C-401C-AFD5-EC900AD599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613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3677F-253C-401C-AFD5-EC900AD5998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598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Consoles</a:t>
            </a:r>
            <a:r>
              <a:rPr lang="fr-FR" baseline="0" dirty="0" smtClean="0"/>
              <a:t> de salon</a:t>
            </a:r>
          </a:p>
          <a:p>
            <a:r>
              <a:rPr lang="fr-FR" baseline="0" dirty="0" smtClean="0"/>
              <a:t>L’eau facile et dure à modéliser </a:t>
            </a:r>
            <a:r>
              <a:rPr lang="fr-FR" baseline="0" smtClean="0"/>
              <a:t>car en </a:t>
            </a:r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3677F-253C-401C-AFD5-EC900AD5998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0478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02B8A-F59A-A549-970A-5F89D59AC5A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156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Consoles</a:t>
            </a:r>
            <a:r>
              <a:rPr lang="fr-FR" baseline="0" dirty="0" smtClean="0"/>
              <a:t> de salon</a:t>
            </a:r>
          </a:p>
          <a:p>
            <a:r>
              <a:rPr lang="fr-FR" baseline="0" dirty="0" smtClean="0"/>
              <a:t>L’eau facile et dure à modéliser </a:t>
            </a:r>
            <a:r>
              <a:rPr lang="fr-FR" baseline="0" smtClean="0"/>
              <a:t>car en </a:t>
            </a:r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3677F-253C-401C-AFD5-EC900AD5998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0478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3677F-253C-401C-AFD5-EC900AD5998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077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2</a:t>
            </a:r>
            <a:r>
              <a:rPr lang="fr-FR" baseline="0" dirty="0" smtClean="0"/>
              <a:t> rayons différents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3677F-253C-401C-AFD5-EC900AD5998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431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Video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3677F-253C-401C-AFD5-EC900AD5998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3703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Subsurface scattering similar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3677F-253C-401C-AFD5-EC900AD5998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788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Consoles</a:t>
            </a:r>
            <a:r>
              <a:rPr lang="fr-FR" baseline="0" dirty="0" smtClean="0"/>
              <a:t> de salon</a:t>
            </a:r>
          </a:p>
          <a:p>
            <a:r>
              <a:rPr lang="fr-FR" baseline="0" dirty="0" smtClean="0"/>
              <a:t>L’eau facile et dure à modéliser </a:t>
            </a:r>
            <a:r>
              <a:rPr lang="fr-FR" baseline="0" smtClean="0"/>
              <a:t>car en </a:t>
            </a:r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3677F-253C-401C-AFD5-EC900AD5998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0478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2.jpeg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4" Type="http://schemas.openxmlformats.org/officeDocument/2006/relationships/image" Target="../media/image2.jpeg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0">
          <a:blip r:embed="rId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2701925" y="2130425"/>
            <a:ext cx="4800600" cy="1470025"/>
          </a:xfrm>
        </p:spPr>
        <p:txBody>
          <a:bodyPr/>
          <a:lstStyle>
            <a:lvl1pPr>
              <a:buClr>
                <a:srgbClr val="FFFFFF"/>
              </a:buCl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701925" y="3886200"/>
            <a:ext cx="4114800" cy="1752600"/>
          </a:xfrm>
        </p:spPr>
        <p:txBody>
          <a:bodyPr/>
          <a:lstStyle>
            <a:lvl1pPr marL="0" indent="0">
              <a:buClr>
                <a:srgbClr val="FFFFFF"/>
              </a:buClr>
              <a:buFontTx/>
              <a:buNone/>
              <a:defRPr/>
            </a:lvl1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BAF32044-A288-4F5B-BE95-ED18F911B48F}" type="datetime1">
              <a:rPr lang="fr-FR" smtClean="0"/>
              <a:t>20/03/2014</a:t>
            </a:fld>
            <a:endParaRPr lang="fr-FR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86E40BA5-8268-49E5-AD2F-2BAFE3B926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6408CF-8B6E-48EB-B83A-8E578DE977FF}" type="datetime1">
              <a:rPr lang="fr-FR" smtClean="0"/>
              <a:t>20/03/2014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E40BA5-8268-49E5-AD2F-2BAFE3B926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39025" y="274638"/>
            <a:ext cx="158115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93988" y="274638"/>
            <a:ext cx="4592637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29F33F-E3A5-41DF-95D3-4B6F5FFB7508}" type="datetime1">
              <a:rPr lang="fr-FR" smtClean="0"/>
              <a:t>20/03/2014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E40BA5-8268-49E5-AD2F-2BAFE3B926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0">
          <a:blip r:embed="rId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136525" y="136525"/>
            <a:ext cx="8866188" cy="6581775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455613" y="2130425"/>
            <a:ext cx="7313612" cy="1470025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455613" y="3886200"/>
            <a:ext cx="7313612" cy="1752600"/>
          </a:xfrm>
        </p:spPr>
        <p:txBody>
          <a:bodyPr/>
          <a:lstStyle>
            <a:lvl1pPr marL="0" indent="0">
              <a:buClr>
                <a:srgbClr val="FFFFFF"/>
              </a:buClr>
              <a:buFontTx/>
              <a:buNone/>
              <a:defRPr/>
            </a:lvl1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F714CB67-601E-43A1-9B5B-694F28ECEE51}" type="datetime1">
              <a:rPr lang="fr-FR" smtClean="0"/>
              <a:t>20/03/2014</a:t>
            </a:fld>
            <a:endParaRPr lang="fr-FR"/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8A82ADE8-D35A-47B3-9924-513F4A3EB218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249E7E-E786-4733-A803-C00BEEFD6EF2}" type="datetime1">
              <a:rPr lang="fr-FR" smtClean="0"/>
              <a:t>20/03/2014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079A9E-49E5-4B44-A17A-1B27FC40AA2E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98C391-31E3-4E11-ACDD-52265AE34A43}" type="datetime1">
              <a:rPr lang="fr-FR" smtClean="0"/>
              <a:t>20/03/2014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9DE036-4538-45B5-BC01-1D4AADE9E65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600200"/>
            <a:ext cx="40370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11DCDF-C5C7-4139-AA54-79373B66EAC3}" type="datetime1">
              <a:rPr lang="fr-FR" smtClean="0"/>
              <a:t>20/03/2014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7D626B-B54D-4C3F-8629-E9FE8B426245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9335A5-F5B5-4D5B-A791-23849ECF8141}" type="datetime1">
              <a:rPr lang="fr-FR" smtClean="0"/>
              <a:t>20/03/2014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DA4E74-C1DF-40A8-986B-4446AA740E54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1E2F1EF-D25D-489E-B5A9-E5AC404E2DF4}" type="datetime1">
              <a:rPr lang="fr-FR" smtClean="0"/>
              <a:t>20/03/2014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C5A144-AC67-4613-9EF8-D83BA2A297B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305164-BE0D-4824-96FC-C4216CF1BA01}" type="datetime1">
              <a:rPr lang="fr-FR" smtClean="0"/>
              <a:t>20/03/2014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36A750-1AE8-4E85-8668-E80EA5A0781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EDC05D-85DC-4ACE-8A3C-B54FFCBF747C}" type="datetime1">
              <a:rPr lang="fr-FR" smtClean="0"/>
              <a:t>20/03/2014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718B54-E9A7-414D-ADFB-193B9883A90C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983A15-BDB8-49C4-B342-26BD890FD09E}" type="datetime1">
              <a:rPr lang="fr-FR" smtClean="0"/>
              <a:t>20/03/2014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E40BA5-8268-49E5-AD2F-2BAFE3B926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D57BC6F-CE93-456E-B9FE-22BF2678C4FF}" type="datetime1">
              <a:rPr lang="fr-FR" smtClean="0"/>
              <a:t>20/03/2014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569225-B987-47A3-AC5B-51926DB3CBF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CC073A-F2DF-47F4-ABC5-935B65191443}" type="datetime1">
              <a:rPr lang="fr-FR" smtClean="0"/>
              <a:t>20/03/2014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47DE46-3D57-430A-8138-8FF755A3C6D9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5" y="274638"/>
            <a:ext cx="2055813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274638"/>
            <a:ext cx="6018212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F6F0A2-32BF-4A5C-AA30-850E7B155A5E}" type="datetime1">
              <a:rPr lang="fr-FR" smtClean="0"/>
              <a:t>20/03/2014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E97333-8B01-4B42-819C-C3C2BFF7F89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8D7E-34CE-48C8-B2C7-9FEA5BED9CAA}" type="datetime1">
              <a:rPr lang="fr-FR" smtClean="0"/>
              <a:t>20/03/2014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BA5-8268-49E5-AD2F-2BAFE3B92687}" type="slidenum">
              <a:rPr lang="fr-FR" smtClean="0"/>
              <a:t>‹#›</a:t>
            </a:fld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E30-178C-4990-B4AF-2022C738D200}" type="datetime1">
              <a:rPr lang="fr-FR" smtClean="0"/>
              <a:t>20/03/2014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BA5-8268-49E5-AD2F-2BAFE3B92687}" type="slidenum">
              <a:rPr lang="fr-FR" smtClean="0"/>
              <a:t>‹#›</a:t>
            </a:fld>
            <a:endParaRPr lang="fr-F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647E-B951-4E6B-A4CE-3964996E44BA}" type="datetime1">
              <a:rPr lang="fr-FR" smtClean="0"/>
              <a:t>20/03/2014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BA5-8268-49E5-AD2F-2BAFE3B926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9C37-6D76-4558-9F7A-D5101ADE90B6}" type="datetime1">
              <a:rPr lang="fr-FR" smtClean="0"/>
              <a:t>20/03/2014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BA5-8268-49E5-AD2F-2BAFE3B926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332F8-DCF7-48F1-8BCE-DA64FD450D2F}" type="datetime1">
              <a:rPr lang="fr-FR" smtClean="0"/>
              <a:t>20/03/2014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BA5-8268-49E5-AD2F-2BAFE3B926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4AE1C-7A73-4853-A308-C69165161945}" type="datetime1">
              <a:rPr lang="fr-FR" smtClean="0"/>
              <a:t>20/03/2014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BA5-8268-49E5-AD2F-2BAFE3B926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5E1F-3499-4B93-9438-83AB36C56AA4}" type="datetime1">
              <a:rPr lang="fr-FR" smtClean="0"/>
              <a:t>20/03/2014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BA5-8268-49E5-AD2F-2BAFE3B926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208131-0745-4A6E-AD20-886C15F83167}" type="datetime1">
              <a:rPr lang="fr-FR" smtClean="0"/>
              <a:t>20/03/2014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E40BA5-8268-49E5-AD2F-2BAFE3B926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4B192-948E-405F-9BAC-2D3A1F3A80AA}" type="datetime1">
              <a:rPr lang="fr-FR" smtClean="0"/>
              <a:t>20/03/2014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BA5-8268-49E5-AD2F-2BAFE3B926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C0BBF-080E-4B4E-BA3A-E2E09F95E1C9}" type="datetime1">
              <a:rPr lang="fr-FR" smtClean="0"/>
              <a:t>20/03/2014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BA5-8268-49E5-AD2F-2BAFE3B926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7C61-340E-41C7-A890-92834FF139F1}" type="datetime1">
              <a:rPr lang="fr-FR" smtClean="0"/>
              <a:t>20/03/2014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BA5-8268-49E5-AD2F-2BAFE3B926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151D0-3053-4CB5-812B-744B277BC010}" type="datetime1">
              <a:rPr lang="fr-FR" smtClean="0"/>
              <a:t>20/03/2014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BA5-8268-49E5-AD2F-2BAFE3B926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93988" y="1600200"/>
            <a:ext cx="30861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32488" y="1600200"/>
            <a:ext cx="308768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E2519A-9CAC-483B-A072-2762CA24F557}" type="datetime1">
              <a:rPr lang="fr-FR" smtClean="0"/>
              <a:t>20/03/2014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E40BA5-8268-49E5-AD2F-2BAFE3B926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03166C-C30B-4619-A687-A9176DFF1D43}" type="datetime1">
              <a:rPr lang="fr-FR" smtClean="0"/>
              <a:t>20/03/2014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E40BA5-8268-49E5-AD2F-2BAFE3B926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B74D76D-66A4-46F8-AAB9-BC475A64C36E}" type="datetime1">
              <a:rPr lang="fr-FR" smtClean="0"/>
              <a:t>20/03/2014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E40BA5-8268-49E5-AD2F-2BAFE3B926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42F21B-5C84-4F45-A683-27805FCAC12A}" type="datetime1">
              <a:rPr lang="fr-FR" smtClean="0"/>
              <a:t>20/03/2014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E40BA5-8268-49E5-AD2F-2BAFE3B926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CCEB169-9F84-4C55-A5F9-99340393034C}" type="datetime1">
              <a:rPr lang="fr-FR" smtClean="0"/>
              <a:t>20/03/2014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E40BA5-8268-49E5-AD2F-2BAFE3B926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2764A5-815B-44F2-AA16-692149C79680}" type="datetime1">
              <a:rPr lang="fr-FR" smtClean="0"/>
              <a:t>20/03/2014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E40BA5-8268-49E5-AD2F-2BAFE3B926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tags" Target="../tags/tag1.xml"/><Relationship Id="rId14" Type="http://schemas.openxmlformats.org/officeDocument/2006/relationships/tags" Target="../tags/tag2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tags" Target="../tags/tag5.xml"/><Relationship Id="rId14" Type="http://schemas.openxmlformats.org/officeDocument/2006/relationships/tags" Target="../tags/tag6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2703513" y="274638"/>
            <a:ext cx="631666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Modifiez le style du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2693988" y="1600200"/>
            <a:ext cx="632618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387FCA91-C8AD-40BF-AB4B-6958B288245C}" type="datetime1">
              <a:rPr lang="fr-FR" smtClean="0"/>
              <a:t>20/03/2014</a:t>
            </a:fld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86E40BA5-8268-49E5-AD2F-2BAFE3B92687}" type="slidenum">
              <a:rPr lang="fr-FR" smtClean="0"/>
              <a:t>‹#›</a:t>
            </a:fld>
            <a:endParaRPr lang="fr-F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136525" y="136525"/>
            <a:ext cx="8866188" cy="6581775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5613" y="274638"/>
            <a:ext cx="82264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Modifiez le style du titre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5613" y="1600200"/>
            <a:ext cx="82264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E0BB077B-9FA0-4DFB-8E82-2F781790337A}" type="datetime1">
              <a:rPr lang="fr-FR" smtClean="0"/>
              <a:t>20/03/2014</a:t>
            </a:fld>
            <a:endParaRPr lang="fr-FR"/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415B4BB-6DAC-4E99-B3DC-D1316D0CC4C5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32AA702B-E4EB-4BA0-9EF7-1DFC7F641C3B}" type="datetime1">
              <a:rPr lang="fr-FR" smtClean="0"/>
              <a:t>20/03/2014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Coudray Corentin – Julien Christophe – Tran Noël 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86E40BA5-8268-49E5-AD2F-2BAFE3B92687}" type="slidenum">
              <a:rPr lang="fr-FR" smtClean="0"/>
              <a:t>‹#›</a:t>
            </a:fld>
            <a:endParaRPr lang="fr-F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4" Type="http://schemas.openxmlformats.org/officeDocument/2006/relationships/image" Target="../media/image17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4" Type="http://schemas.openxmlformats.org/officeDocument/2006/relationships/image" Target="../media/image18.png"/><Relationship Id="rId1" Type="http://schemas.microsoft.com/office/2007/relationships/media" Target="../media/media3.avi"/><Relationship Id="rId2" Type="http://schemas.openxmlformats.org/officeDocument/2006/relationships/video" Target="../media/media3.avi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4" Type="http://schemas.openxmlformats.org/officeDocument/2006/relationships/image" Target="../media/image26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4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i="1" dirty="0" err="1"/>
              <a:t>Coudray</a:t>
            </a:r>
            <a:r>
              <a:rPr lang="fr-FR" i="1" dirty="0"/>
              <a:t> Corentin – Julien Christophe – </a:t>
            </a:r>
            <a:r>
              <a:rPr lang="fr-FR" i="1" dirty="0" err="1"/>
              <a:t>Tran</a:t>
            </a:r>
            <a:r>
              <a:rPr lang="fr-FR" i="1" dirty="0"/>
              <a:t> </a:t>
            </a:r>
            <a:r>
              <a:rPr lang="fr-FR" i="1" dirty="0" smtClean="0"/>
              <a:t>Noël</a:t>
            </a:r>
          </a:p>
          <a:p>
            <a:r>
              <a:rPr lang="fr-FR" i="1" dirty="0" smtClean="0"/>
              <a:t>MC2T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4000" b="1" dirty="0" smtClean="0">
                <a:solidFill>
                  <a:schemeClr val="tx1"/>
                </a:solidFill>
              </a:rPr>
              <a:t>Water </a:t>
            </a:r>
            <a:r>
              <a:rPr lang="fr-FR" sz="4000" b="1" dirty="0" err="1" smtClean="0">
                <a:solidFill>
                  <a:schemeClr val="tx1"/>
                </a:solidFill>
              </a:rPr>
              <a:t>rendering</a:t>
            </a:r>
            <a:endParaRPr lang="fr-FR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243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3962400" cy="365125"/>
          </a:xfrm>
        </p:spPr>
        <p:txBody>
          <a:bodyPr/>
          <a:lstStyle/>
          <a:p>
            <a:r>
              <a:rPr lang="fr-FR" dirty="0" err="1" smtClean="0"/>
              <a:t>Coudray</a:t>
            </a:r>
            <a:r>
              <a:rPr lang="fr-FR" dirty="0" smtClean="0"/>
              <a:t> Corentin – Julien Christophe – </a:t>
            </a:r>
            <a:r>
              <a:rPr lang="fr-FR" sz="1200" b="1" dirty="0" err="1" smtClean="0"/>
              <a:t>Tran</a:t>
            </a:r>
            <a:r>
              <a:rPr lang="fr-FR" sz="1200" b="1" dirty="0" smtClean="0"/>
              <a:t> Noël </a:t>
            </a:r>
            <a:endParaRPr lang="fr-FR" sz="1200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BA5-8268-49E5-AD2F-2BAFE3B92687}" type="slidenum">
              <a:rPr lang="fr-FR" smtClean="0"/>
              <a:t>10</a:t>
            </a:fld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Studio GOBO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Modélisation de l’océan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2151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Relief de l’océan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BA5-8268-49E5-AD2F-2BAFE3B92687}" type="slidenum">
              <a:rPr lang="fr-FR" smtClean="0"/>
              <a:t>11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z="2400" dirty="0" smtClean="0"/>
              <a:t>Limitations </a:t>
            </a:r>
            <a:r>
              <a:rPr lang="fr-FR" sz="2400" dirty="0"/>
              <a:t>des </a:t>
            </a:r>
            <a:r>
              <a:rPr lang="fr-FR" sz="2400" dirty="0" smtClean="0"/>
              <a:t>consoles.</a:t>
            </a:r>
          </a:p>
          <a:p>
            <a:r>
              <a:rPr lang="fr-FR" sz="2400" dirty="0" smtClean="0"/>
              <a:t>Impossible </a:t>
            </a:r>
            <a:r>
              <a:rPr lang="fr-FR" sz="2400" dirty="0"/>
              <a:t>de simuler l’intégralité de l’océan</a:t>
            </a:r>
            <a:r>
              <a:rPr lang="fr-FR" sz="2400" dirty="0" smtClean="0"/>
              <a:t>.</a:t>
            </a:r>
          </a:p>
          <a:p>
            <a:r>
              <a:rPr lang="fr-FR" sz="2400" dirty="0" smtClean="0"/>
              <a:t>Modélisation globale </a:t>
            </a:r>
            <a:r>
              <a:rPr lang="fr-FR" sz="2400" dirty="0"/>
              <a:t>: s’étend sur l’intégralité de l’océan</a:t>
            </a:r>
            <a:r>
              <a:rPr lang="fr-FR" sz="2400" dirty="0" smtClean="0"/>
              <a:t>.</a:t>
            </a:r>
          </a:p>
          <a:p>
            <a:r>
              <a:rPr lang="fr-FR" sz="2400" dirty="0" smtClean="0"/>
              <a:t>Modélisation locale </a:t>
            </a:r>
            <a:r>
              <a:rPr lang="fr-FR" sz="2400" dirty="0"/>
              <a:t>: déforme une zone particulière de l’océan pour les besoins de </a:t>
            </a:r>
            <a:r>
              <a:rPr lang="fr-FR" sz="2400" dirty="0" smtClean="0"/>
              <a:t>l’animation.</a:t>
            </a:r>
            <a:endParaRPr lang="fr-FR" sz="2400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3962400" cy="365125"/>
          </a:xfrm>
        </p:spPr>
        <p:txBody>
          <a:bodyPr/>
          <a:lstStyle/>
          <a:p>
            <a:r>
              <a:rPr lang="fr-FR" dirty="0" err="1" smtClean="0"/>
              <a:t>Coudray</a:t>
            </a:r>
            <a:r>
              <a:rPr lang="fr-FR" dirty="0" smtClean="0"/>
              <a:t> Corentin – Julien Christophe – </a:t>
            </a:r>
            <a:r>
              <a:rPr lang="fr-FR" sz="1200" b="1" dirty="0" err="1" smtClean="0"/>
              <a:t>Tran</a:t>
            </a:r>
            <a:r>
              <a:rPr lang="fr-FR" sz="1200" b="1" dirty="0" smtClean="0"/>
              <a:t> Noël </a:t>
            </a:r>
            <a:endParaRPr lang="fr-FR" sz="1200" b="1" dirty="0"/>
          </a:p>
        </p:txBody>
      </p:sp>
    </p:spTree>
    <p:extLst>
      <p:ext uri="{BB962C8B-B14F-4D97-AF65-F5344CB8AC3E}">
        <p14:creationId xmlns:p14="http://schemas.microsoft.com/office/powerpoint/2010/main" val="1139180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Relief de l’Océan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Modélisation</a:t>
            </a:r>
          </a:p>
          <a:p>
            <a:pPr lvl="1"/>
            <a:r>
              <a:rPr lang="fr-FR" sz="2800" dirty="0" smtClean="0"/>
              <a:t>Xbox et PS3 : Transformée de Fourrier qui déforme la surface de l’océan</a:t>
            </a:r>
          </a:p>
          <a:p>
            <a:pPr lvl="1"/>
            <a:r>
              <a:rPr lang="fr-FR" sz="2800" dirty="0" smtClean="0"/>
              <a:t>Wii : Mémoire précieuse, pas de FTT</a:t>
            </a:r>
          </a:p>
          <a:p>
            <a:pPr lvl="1"/>
            <a:r>
              <a:rPr lang="fr-FR" sz="2800" dirty="0" smtClean="0"/>
              <a:t>Trochoïdes et courbes paraboliques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BA5-8268-49E5-AD2F-2BAFE3B92687}" type="slidenum">
              <a:rPr lang="fr-FR" smtClean="0"/>
              <a:t>12</a:t>
            </a:fld>
            <a:endParaRPr lang="fr-FR"/>
          </a:p>
        </p:txBody>
      </p:sp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3962400" cy="365125"/>
          </a:xfrm>
        </p:spPr>
        <p:txBody>
          <a:bodyPr/>
          <a:lstStyle/>
          <a:p>
            <a:r>
              <a:rPr lang="fr-FR" dirty="0" err="1" smtClean="0"/>
              <a:t>Coudray</a:t>
            </a:r>
            <a:r>
              <a:rPr lang="fr-FR" dirty="0" smtClean="0"/>
              <a:t> Corentin – Julien Christophe – </a:t>
            </a:r>
            <a:r>
              <a:rPr lang="fr-FR" sz="1200" b="1" dirty="0" err="1" smtClean="0"/>
              <a:t>Tran</a:t>
            </a:r>
            <a:r>
              <a:rPr lang="fr-FR" sz="1200" b="1" dirty="0" smtClean="0"/>
              <a:t> Noël </a:t>
            </a:r>
            <a:endParaRPr lang="fr-FR" sz="1200" b="1" dirty="0"/>
          </a:p>
        </p:txBody>
      </p:sp>
      <p:pic>
        <p:nvPicPr>
          <p:cNvPr id="9" name="Picture 2" descr="D:\Projects\oceanresearch\SIGGRAPH2013\shape\trochoids-newasp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38" y="4354835"/>
            <a:ext cx="8023904" cy="185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956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Relief de l’océan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3818384" cy="365125"/>
          </a:xfrm>
        </p:spPr>
        <p:txBody>
          <a:bodyPr/>
          <a:lstStyle/>
          <a:p>
            <a:r>
              <a:rPr lang="fr-FR" dirty="0" err="1" smtClean="0"/>
              <a:t>Coudray</a:t>
            </a:r>
            <a:r>
              <a:rPr lang="fr-FR" dirty="0" smtClean="0"/>
              <a:t> Corentin – Julien Christophe – </a:t>
            </a:r>
            <a:r>
              <a:rPr lang="fr-FR" sz="1200" b="1" dirty="0" err="1" smtClean="0"/>
              <a:t>Tran</a:t>
            </a:r>
            <a:r>
              <a:rPr lang="fr-FR" sz="1200" b="1" dirty="0" smtClean="0"/>
              <a:t> Noël </a:t>
            </a:r>
            <a:endParaRPr lang="fr-FR" sz="1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BA5-8268-49E5-AD2F-2BAFE3B92687}" type="slidenum">
              <a:rPr lang="fr-FR" smtClean="0"/>
              <a:t>13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z="2800" dirty="0" smtClean="0"/>
              <a:t>Modélisation locale</a:t>
            </a:r>
          </a:p>
          <a:p>
            <a:pPr lvl="1"/>
            <a:r>
              <a:rPr lang="fr-FR" sz="2800" dirty="0" smtClean="0"/>
              <a:t>Sphères </a:t>
            </a:r>
            <a:r>
              <a:rPr lang="fr-FR" sz="2800" dirty="0"/>
              <a:t>pour modifier la surface de l’eau à un endroit précis.</a:t>
            </a:r>
          </a:p>
          <a:p>
            <a:pPr lvl="1"/>
            <a:r>
              <a:rPr lang="fr-FR" sz="2800" dirty="0"/>
              <a:t>Système de particules pour faire interagir l’eau avec des objets flottants.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29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MEShing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BA5-8268-49E5-AD2F-2BAFE3B92687}" type="slidenum">
              <a:rPr lang="fr-FR" smtClean="0"/>
              <a:t>14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z="2800" dirty="0"/>
              <a:t>Permet de lier toutes les formes obtenues ensemble</a:t>
            </a:r>
          </a:p>
          <a:p>
            <a:r>
              <a:rPr lang="fr-FR" sz="2800" dirty="0"/>
              <a:t>Obtenue grâce à un </a:t>
            </a:r>
            <a:r>
              <a:rPr lang="fr-FR" sz="2800" dirty="0" smtClean="0"/>
              <a:t>échantillonnage</a:t>
            </a:r>
          </a:p>
          <a:p>
            <a:r>
              <a:rPr lang="fr-FR" sz="2800" dirty="0" smtClean="0"/>
              <a:t>Composé de triangles formant une grille</a:t>
            </a:r>
          </a:p>
          <a:p>
            <a:r>
              <a:rPr lang="fr-FR" sz="2800" dirty="0" smtClean="0"/>
              <a:t>Grille déformé par la vue du spectateur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3962400" cy="365125"/>
          </a:xfrm>
        </p:spPr>
        <p:txBody>
          <a:bodyPr/>
          <a:lstStyle/>
          <a:p>
            <a:r>
              <a:rPr lang="fr-FR" dirty="0" err="1" smtClean="0"/>
              <a:t>Coudray</a:t>
            </a:r>
            <a:r>
              <a:rPr lang="fr-FR" dirty="0" smtClean="0"/>
              <a:t> Corentin – Julien Christophe – </a:t>
            </a:r>
            <a:r>
              <a:rPr lang="fr-FR" sz="1200" b="1" dirty="0" err="1" smtClean="0"/>
              <a:t>Tran</a:t>
            </a:r>
            <a:r>
              <a:rPr lang="fr-FR" sz="1200" b="1" dirty="0" smtClean="0"/>
              <a:t> Noël </a:t>
            </a:r>
            <a:endParaRPr lang="fr-FR" sz="1200" b="1" dirty="0"/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4005064"/>
            <a:ext cx="4094653" cy="211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3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meshinG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sz="2800" dirty="0" err="1" smtClean="0"/>
              <a:t>Projected</a:t>
            </a:r>
            <a:r>
              <a:rPr lang="fr-FR" sz="2800" dirty="0" smtClean="0"/>
              <a:t> </a:t>
            </a:r>
            <a:r>
              <a:rPr lang="fr-FR" sz="2800" dirty="0" err="1" smtClean="0"/>
              <a:t>grid</a:t>
            </a:r>
            <a:endParaRPr lang="fr-FR" sz="2800" dirty="0" smtClean="0"/>
          </a:p>
          <a:p>
            <a:pPr lvl="1"/>
            <a:r>
              <a:rPr lang="fr-FR" sz="2800" dirty="0" smtClean="0"/>
              <a:t>Horizon droit</a:t>
            </a:r>
          </a:p>
          <a:p>
            <a:pPr lvl="1"/>
            <a:r>
              <a:rPr lang="fr-FR" sz="2800" dirty="0" smtClean="0"/>
              <a:t>Problème de rendu quand balaye son regard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4034408" cy="365125"/>
          </a:xfrm>
        </p:spPr>
        <p:txBody>
          <a:bodyPr/>
          <a:lstStyle/>
          <a:p>
            <a:r>
              <a:rPr lang="fr-FR" dirty="0" err="1" smtClean="0"/>
              <a:t>Coudray</a:t>
            </a:r>
            <a:r>
              <a:rPr lang="fr-FR" dirty="0" smtClean="0"/>
              <a:t> Corentin – Julien Christophe – </a:t>
            </a:r>
            <a:r>
              <a:rPr lang="fr-FR" sz="1200" b="1" dirty="0" err="1" smtClean="0"/>
              <a:t>Tran</a:t>
            </a:r>
            <a:r>
              <a:rPr lang="fr-FR" sz="1200" b="1" dirty="0" smtClean="0"/>
              <a:t> Noël </a:t>
            </a:r>
            <a:endParaRPr lang="fr-FR" sz="1200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BA5-8268-49E5-AD2F-2BAFE3B92687}" type="slidenum">
              <a:rPr lang="fr-FR" smtClean="0"/>
              <a:t>15</a:t>
            </a:fld>
            <a:endParaRPr lang="fr-FR"/>
          </a:p>
        </p:txBody>
      </p:sp>
      <p:pic>
        <p:nvPicPr>
          <p:cNvPr id="6" name="Content Placeholder 4"/>
          <p:cNvPicPr/>
          <p:nvPr/>
        </p:nvPicPr>
        <p:blipFill rotWithShape="1">
          <a:blip r:embed="rId3"/>
          <a:srcRect l="12359" t="8005" r="13203" b="42697"/>
          <a:stretch/>
        </p:blipFill>
        <p:spPr bwMode="auto">
          <a:xfrm rot="5400000">
            <a:off x="3021906" y="3288829"/>
            <a:ext cx="2524125" cy="2592290"/>
          </a:xfrm>
          <a:prstGeom prst="rect">
            <a:avLst/>
          </a:prstGeom>
          <a:ln w="19050" cap="sq" cmpd="thickThin">
            <a:solidFill>
              <a:srgbClr val="000000"/>
            </a:solidFill>
            <a:prstDash val="solid"/>
            <a:miter lim="800000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7733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meshing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3890392" cy="365125"/>
          </a:xfrm>
        </p:spPr>
        <p:txBody>
          <a:bodyPr/>
          <a:lstStyle/>
          <a:p>
            <a:r>
              <a:rPr lang="fr-FR" dirty="0" err="1" smtClean="0"/>
              <a:t>Coudray</a:t>
            </a:r>
            <a:r>
              <a:rPr lang="fr-FR" dirty="0" smtClean="0"/>
              <a:t> Corentin – Julien Christophe – </a:t>
            </a:r>
            <a:r>
              <a:rPr lang="fr-FR" sz="1200" b="1" dirty="0" err="1" smtClean="0"/>
              <a:t>Tran</a:t>
            </a:r>
            <a:r>
              <a:rPr lang="fr-FR" sz="1200" b="1" dirty="0" smtClean="0"/>
              <a:t> Noël </a:t>
            </a:r>
            <a:endParaRPr lang="fr-FR" sz="1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BA5-8268-49E5-AD2F-2BAFE3B92687}" type="slidenum">
              <a:rPr lang="fr-FR" smtClean="0"/>
              <a:t>16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z="2800" dirty="0"/>
              <a:t>Polar </a:t>
            </a:r>
            <a:r>
              <a:rPr lang="fr-FR" sz="2800" dirty="0" err="1"/>
              <a:t>grid</a:t>
            </a:r>
            <a:endParaRPr lang="fr-FR" sz="2800" dirty="0"/>
          </a:p>
          <a:p>
            <a:pPr lvl="1"/>
            <a:r>
              <a:rPr lang="fr-FR" sz="2800" dirty="0"/>
              <a:t>Tient compte du balayement du regard</a:t>
            </a:r>
          </a:p>
          <a:p>
            <a:pPr lvl="1"/>
            <a:r>
              <a:rPr lang="fr-FR" sz="2800" dirty="0"/>
              <a:t>Interpole les données</a:t>
            </a:r>
          </a:p>
          <a:p>
            <a:endParaRPr lang="fr-FR" dirty="0"/>
          </a:p>
        </p:txBody>
      </p:sp>
      <p:pic>
        <p:nvPicPr>
          <p:cNvPr id="7" name="Rot_Snap_1024.avi">
            <a:hlinkClick r:id="" action="ppaction://media"/>
          </p:cNvPr>
          <p:cNvPicPr/>
          <p:nvPr/>
        </p:nvPicPr>
        <p:blipFill rotWithShape="1">
          <a:blip r:embed="rId2"/>
          <a:srcRect l="15123" r="15278" b="45679"/>
          <a:stretch/>
        </p:blipFill>
        <p:spPr bwMode="auto">
          <a:xfrm rot="5400000">
            <a:off x="3021905" y="3288829"/>
            <a:ext cx="2524128" cy="2592291"/>
          </a:xfrm>
          <a:prstGeom prst="rect">
            <a:avLst/>
          </a:prstGeom>
          <a:ln w="19050" cap="sq" cmpd="thickThin">
            <a:solidFill>
              <a:srgbClr val="000000"/>
            </a:solidFill>
            <a:prstDash val="solid"/>
            <a:miter lim="800000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92970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meshinG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BA5-8268-49E5-AD2F-2BAFE3B92687}" type="slidenum">
              <a:rPr lang="fr-FR" smtClean="0"/>
              <a:t>17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Video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3962400" cy="365125"/>
          </a:xfrm>
        </p:spPr>
        <p:txBody>
          <a:bodyPr/>
          <a:lstStyle/>
          <a:p>
            <a:r>
              <a:rPr lang="fr-FR" dirty="0" err="1" smtClean="0"/>
              <a:t>Coudray</a:t>
            </a:r>
            <a:r>
              <a:rPr lang="fr-FR" dirty="0" smtClean="0"/>
              <a:t> Corentin – Julien Christophe – </a:t>
            </a:r>
            <a:r>
              <a:rPr lang="fr-FR" sz="1200" b="1" dirty="0" err="1" smtClean="0"/>
              <a:t>Tran</a:t>
            </a:r>
            <a:r>
              <a:rPr lang="fr-FR" sz="1200" b="1" dirty="0" smtClean="0"/>
              <a:t> Noël </a:t>
            </a:r>
            <a:endParaRPr lang="fr-FR" sz="1200" b="1" dirty="0"/>
          </a:p>
        </p:txBody>
      </p:sp>
      <p:pic>
        <p:nvPicPr>
          <p:cNvPr id="7" name="just_waves_c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1412776"/>
            <a:ext cx="8632195" cy="485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1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meshinG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3458344" cy="365125"/>
          </a:xfrm>
        </p:spPr>
        <p:txBody>
          <a:bodyPr/>
          <a:lstStyle/>
          <a:p>
            <a:r>
              <a:rPr lang="fr-FR" dirty="0" err="1" smtClean="0"/>
              <a:t>Coudray</a:t>
            </a:r>
            <a:r>
              <a:rPr lang="fr-FR" dirty="0" smtClean="0"/>
              <a:t> Corentin – Julien Christophe – </a:t>
            </a:r>
            <a:r>
              <a:rPr lang="fr-FR" sz="1200" b="1" dirty="0" err="1" smtClean="0"/>
              <a:t>Tran</a:t>
            </a:r>
            <a:r>
              <a:rPr lang="fr-FR" sz="1200" b="1" dirty="0" smtClean="0"/>
              <a:t> Noël </a:t>
            </a:r>
            <a:endParaRPr lang="fr-FR" sz="1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BA5-8268-49E5-AD2F-2BAFE3B92687}" type="slidenum">
              <a:rPr lang="fr-FR" smtClean="0"/>
              <a:t>18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just_waves_c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1412776"/>
            <a:ext cx="8640211" cy="48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65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Effets visuels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z="2800" dirty="0" smtClean="0"/>
              <a:t>Ecume</a:t>
            </a:r>
          </a:p>
          <a:p>
            <a:r>
              <a:rPr lang="fr-FR" sz="2800" dirty="0"/>
              <a:t>La </a:t>
            </a:r>
            <a:r>
              <a:rPr lang="fr-FR" sz="2800" dirty="0" smtClean="0"/>
              <a:t>transparence</a:t>
            </a:r>
          </a:p>
          <a:p>
            <a:r>
              <a:rPr lang="fr-FR" sz="2800" dirty="0" smtClean="0"/>
              <a:t>Reflets du ciel</a:t>
            </a:r>
            <a:r>
              <a:rPr lang="fr-FR" sz="2800" dirty="0"/>
              <a:t>, </a:t>
            </a:r>
            <a:r>
              <a:rPr lang="fr-FR" sz="2800" dirty="0" smtClean="0"/>
              <a:t>du décor environnant, du fond marin.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4178424" cy="365125"/>
          </a:xfrm>
        </p:spPr>
        <p:txBody>
          <a:bodyPr/>
          <a:lstStyle/>
          <a:p>
            <a:r>
              <a:rPr lang="fr-FR" dirty="0" err="1" smtClean="0"/>
              <a:t>Coudray</a:t>
            </a:r>
            <a:r>
              <a:rPr lang="fr-FR" dirty="0" smtClean="0"/>
              <a:t> Corentin – Julien Christophe – </a:t>
            </a:r>
            <a:r>
              <a:rPr lang="fr-FR" sz="1200" b="1" dirty="0" err="1" smtClean="0"/>
              <a:t>Tran</a:t>
            </a:r>
            <a:r>
              <a:rPr lang="fr-FR" sz="1200" b="1" dirty="0" smtClean="0"/>
              <a:t> Noël </a:t>
            </a:r>
            <a:endParaRPr lang="fr-FR" sz="1200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BA5-8268-49E5-AD2F-2BAFE3B9268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298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3962400" cy="365125"/>
          </a:xfrm>
        </p:spPr>
        <p:txBody>
          <a:bodyPr/>
          <a:lstStyle/>
          <a:p>
            <a:r>
              <a:rPr lang="fr-FR" dirty="0" err="1" smtClean="0"/>
              <a:t>Coudray</a:t>
            </a:r>
            <a:r>
              <a:rPr lang="fr-FR" dirty="0" smtClean="0"/>
              <a:t> Corentin – </a:t>
            </a:r>
            <a:r>
              <a:rPr lang="fr-FR" sz="1200" b="1" dirty="0" smtClean="0"/>
              <a:t>Julien Christophe </a:t>
            </a:r>
            <a:r>
              <a:rPr lang="fr-FR" dirty="0" smtClean="0"/>
              <a:t>– </a:t>
            </a:r>
            <a:r>
              <a:rPr lang="fr-FR" dirty="0" err="1" smtClean="0"/>
              <a:t>Tran</a:t>
            </a:r>
            <a:r>
              <a:rPr lang="fr-FR" dirty="0" smtClean="0"/>
              <a:t> Noël </a:t>
            </a:r>
            <a:endParaRPr lang="fr-FR" sz="12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BA5-8268-49E5-AD2F-2BAFE3B92687}" type="slidenum">
              <a:rPr lang="fr-FR" smtClean="0"/>
              <a:t>2</a:t>
            </a:fld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Rendu d’eau 2D à l’aide de ressorts</a:t>
            </a:r>
          </a:p>
        </p:txBody>
      </p:sp>
    </p:spTree>
    <p:extLst>
      <p:ext uri="{BB962C8B-B14F-4D97-AF65-F5344CB8AC3E}">
        <p14:creationId xmlns:p14="http://schemas.microsoft.com/office/powerpoint/2010/main" val="3933738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3962400" cy="365125"/>
          </a:xfrm>
        </p:spPr>
        <p:txBody>
          <a:bodyPr/>
          <a:lstStyle/>
          <a:p>
            <a:r>
              <a:rPr lang="fr-FR" sz="1200" b="1" dirty="0" err="1" smtClean="0"/>
              <a:t>Coudray</a:t>
            </a:r>
            <a:r>
              <a:rPr lang="fr-FR" sz="1200" b="1" dirty="0" smtClean="0"/>
              <a:t> Corentin </a:t>
            </a:r>
            <a:r>
              <a:rPr lang="fr-FR" dirty="0" smtClean="0"/>
              <a:t>– Julien Christophe – </a:t>
            </a:r>
            <a:r>
              <a:rPr lang="fr-FR" dirty="0" err="1" smtClean="0"/>
              <a:t>Tran</a:t>
            </a:r>
            <a:r>
              <a:rPr lang="fr-FR" dirty="0" smtClean="0"/>
              <a:t> Noël </a:t>
            </a:r>
            <a:endParaRPr lang="fr-FR" sz="12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BA5-8268-49E5-AD2F-2BAFE3B92687}" type="slidenum">
              <a:rPr lang="fr-FR" smtClean="0"/>
              <a:t>20</a:t>
            </a:fld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Synthèse d’une rivière dans </a:t>
            </a:r>
            <a:r>
              <a:rPr lang="fr-FR" dirty="0" err="1"/>
              <a:t>assassin’s</a:t>
            </a:r>
            <a:r>
              <a:rPr lang="fr-FR" dirty="0"/>
              <a:t> </a:t>
            </a:r>
            <a:r>
              <a:rPr lang="fr-FR" dirty="0" err="1"/>
              <a:t>creed</a:t>
            </a:r>
            <a:r>
              <a:rPr lang="fr-FR" dirty="0"/>
              <a:t> III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1074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Synthèse d’une rivière dans </a:t>
            </a:r>
            <a:r>
              <a:rPr lang="fr-FR" dirty="0" err="1" smtClean="0"/>
              <a:t>assassin’s</a:t>
            </a:r>
            <a:r>
              <a:rPr lang="fr-FR" dirty="0" smtClean="0"/>
              <a:t> </a:t>
            </a:r>
            <a:r>
              <a:rPr lang="fr-FR" dirty="0" err="1" smtClean="0"/>
              <a:t>creed</a:t>
            </a:r>
            <a:r>
              <a:rPr lang="fr-FR" dirty="0" smtClean="0"/>
              <a:t> III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Création de la surface : Bruit de </a:t>
            </a:r>
            <a:r>
              <a:rPr lang="fr-FR" dirty="0" err="1" smtClean="0"/>
              <a:t>Perlin</a:t>
            </a:r>
            <a:endParaRPr lang="fr-FR" dirty="0"/>
          </a:p>
        </p:txBody>
      </p:sp>
      <p:pic>
        <p:nvPicPr>
          <p:cNvPr id="4" name="Image 3" descr="http://www.xna-connection.com/public/articles/42/perlin_noise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25" y="2132856"/>
            <a:ext cx="3400551" cy="2016224"/>
          </a:xfrm>
          <a:prstGeom prst="rect">
            <a:avLst/>
          </a:prstGeom>
          <a:ln w="19050" cap="sq" cmpd="thickThin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5" name="Image 4" descr="http://www.fxguide.com/wp-content/uploads/2012/12/B1-320x190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16" y="3789040"/>
            <a:ext cx="3048000" cy="1809750"/>
          </a:xfrm>
          <a:prstGeom prst="rect">
            <a:avLst/>
          </a:prstGeom>
          <a:ln w="19050" cap="sq" cmpd="thickThin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543800" y="6356350"/>
            <a:ext cx="990600" cy="365125"/>
          </a:xfrm>
        </p:spPr>
        <p:txBody>
          <a:bodyPr/>
          <a:lstStyle/>
          <a:p>
            <a:fld id="{86E40BA5-8268-49E5-AD2F-2BAFE3B92687}" type="slidenum">
              <a:rPr lang="fr-FR" smtClean="0"/>
              <a:t>21</a:t>
            </a:fld>
            <a:endParaRPr lang="fr-FR" dirty="0"/>
          </a:p>
        </p:txBody>
      </p:sp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3962400" cy="365125"/>
          </a:xfrm>
        </p:spPr>
        <p:txBody>
          <a:bodyPr/>
          <a:lstStyle/>
          <a:p>
            <a:r>
              <a:rPr lang="fr-FR" sz="1200" b="1" dirty="0" err="1" smtClean="0"/>
              <a:t>Coudray</a:t>
            </a:r>
            <a:r>
              <a:rPr lang="fr-FR" sz="1200" b="1" dirty="0" smtClean="0"/>
              <a:t> Corentin </a:t>
            </a:r>
            <a:r>
              <a:rPr lang="fr-FR" dirty="0" smtClean="0"/>
              <a:t>– Julien Christophe – </a:t>
            </a:r>
            <a:r>
              <a:rPr lang="fr-FR" dirty="0" err="1" smtClean="0"/>
              <a:t>Tran</a:t>
            </a:r>
            <a:r>
              <a:rPr lang="fr-FR" dirty="0" smtClean="0"/>
              <a:t> Noël 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4243766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Synthèse d’une rivière dans </a:t>
            </a:r>
            <a:r>
              <a:rPr lang="fr-FR" dirty="0" err="1" smtClean="0"/>
              <a:t>assassin’s</a:t>
            </a:r>
            <a:r>
              <a:rPr lang="fr-FR" dirty="0" smtClean="0"/>
              <a:t> </a:t>
            </a:r>
            <a:r>
              <a:rPr lang="fr-FR" dirty="0" err="1" smtClean="0"/>
              <a:t>creed</a:t>
            </a:r>
            <a:r>
              <a:rPr lang="fr-FR" dirty="0" smtClean="0"/>
              <a:t> III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Réflections</a:t>
            </a:r>
            <a:endParaRPr lang="fr-FR" dirty="0"/>
          </a:p>
        </p:txBody>
      </p:sp>
      <p:pic>
        <p:nvPicPr>
          <p:cNvPr id="8" name="Image 7" descr="http://www.fxguide.com/wp-content/uploads/2012/12/b3-320x19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936" y="2204864"/>
            <a:ext cx="4476328" cy="3065115"/>
          </a:xfrm>
          <a:prstGeom prst="rect">
            <a:avLst/>
          </a:prstGeom>
          <a:ln w="19050" cap="sq" cmpd="thickThin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543800" y="6356350"/>
            <a:ext cx="990600" cy="365125"/>
          </a:xfrm>
        </p:spPr>
        <p:txBody>
          <a:bodyPr/>
          <a:lstStyle/>
          <a:p>
            <a:fld id="{86E40BA5-8268-49E5-AD2F-2BAFE3B92687}" type="slidenum">
              <a:rPr lang="fr-FR" smtClean="0"/>
              <a:t>22</a:t>
            </a:fld>
            <a:endParaRPr lang="fr-FR" dirty="0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3962400" cy="365125"/>
          </a:xfrm>
        </p:spPr>
        <p:txBody>
          <a:bodyPr/>
          <a:lstStyle/>
          <a:p>
            <a:r>
              <a:rPr lang="fr-FR" sz="1200" b="1" dirty="0" err="1" smtClean="0"/>
              <a:t>Coudray</a:t>
            </a:r>
            <a:r>
              <a:rPr lang="fr-FR" sz="1200" b="1" dirty="0" smtClean="0"/>
              <a:t> Corentin </a:t>
            </a:r>
            <a:r>
              <a:rPr lang="fr-FR" dirty="0" smtClean="0"/>
              <a:t>– Julien Christophe – </a:t>
            </a:r>
            <a:r>
              <a:rPr lang="fr-FR" dirty="0" err="1" smtClean="0"/>
              <a:t>Tran</a:t>
            </a:r>
            <a:r>
              <a:rPr lang="fr-FR" dirty="0" smtClean="0"/>
              <a:t> Noël 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482978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Synthèse d’une rivière dans </a:t>
            </a:r>
            <a:r>
              <a:rPr lang="fr-FR" dirty="0" err="1" smtClean="0"/>
              <a:t>assassin’s</a:t>
            </a:r>
            <a:r>
              <a:rPr lang="fr-FR" dirty="0" smtClean="0"/>
              <a:t> </a:t>
            </a:r>
            <a:r>
              <a:rPr lang="fr-FR" dirty="0" err="1" smtClean="0"/>
              <a:t>creed</a:t>
            </a:r>
            <a:r>
              <a:rPr lang="fr-FR" dirty="0" smtClean="0"/>
              <a:t> III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Création de l’écume</a:t>
            </a:r>
            <a:endParaRPr lang="fr-FR" dirty="0"/>
          </a:p>
        </p:txBody>
      </p:sp>
      <p:pic>
        <p:nvPicPr>
          <p:cNvPr id="5" name="Image 4" descr="http://www.fxguide.com/wp-content/uploads/2012/12/foam_render3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64" t="2803" b="3498"/>
          <a:stretch/>
        </p:blipFill>
        <p:spPr bwMode="auto">
          <a:xfrm>
            <a:off x="2627783" y="2276872"/>
            <a:ext cx="4176463" cy="302433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3962400" cy="365125"/>
          </a:xfrm>
        </p:spPr>
        <p:txBody>
          <a:bodyPr/>
          <a:lstStyle/>
          <a:p>
            <a:r>
              <a:rPr lang="fr-FR" sz="1200" b="1" dirty="0" err="1" smtClean="0"/>
              <a:t>Coudray</a:t>
            </a:r>
            <a:r>
              <a:rPr lang="fr-FR" sz="1200" b="1" dirty="0" smtClean="0"/>
              <a:t> Corentin </a:t>
            </a:r>
            <a:r>
              <a:rPr lang="fr-FR" dirty="0" smtClean="0"/>
              <a:t>– Julien Christophe – </a:t>
            </a:r>
            <a:r>
              <a:rPr lang="fr-FR" dirty="0" err="1" smtClean="0"/>
              <a:t>Tran</a:t>
            </a:r>
            <a:r>
              <a:rPr lang="fr-FR" dirty="0" smtClean="0"/>
              <a:t> Noël 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101933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Synthèse d’une rivière dans </a:t>
            </a:r>
            <a:r>
              <a:rPr lang="fr-FR" dirty="0" err="1" smtClean="0"/>
              <a:t>assassin’s</a:t>
            </a:r>
            <a:r>
              <a:rPr lang="fr-FR" dirty="0" smtClean="0"/>
              <a:t> </a:t>
            </a:r>
            <a:r>
              <a:rPr lang="fr-FR" dirty="0" err="1" smtClean="0"/>
              <a:t>creed</a:t>
            </a:r>
            <a:r>
              <a:rPr lang="fr-FR" dirty="0" smtClean="0"/>
              <a:t> III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Transparence</a:t>
            </a:r>
            <a:endParaRPr lang="fr-FR" dirty="0"/>
          </a:p>
        </p:txBody>
      </p:sp>
      <p:pic>
        <p:nvPicPr>
          <p:cNvPr id="6" name="Image 5" descr="http://www.fxguide.com/wp-content/uploads/2012/12/depth_opacitymaps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r="50315"/>
          <a:stretch/>
        </p:blipFill>
        <p:spPr bwMode="auto">
          <a:xfrm>
            <a:off x="2267744" y="2276872"/>
            <a:ext cx="4608512" cy="324036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3962400" cy="365125"/>
          </a:xfrm>
        </p:spPr>
        <p:txBody>
          <a:bodyPr/>
          <a:lstStyle/>
          <a:p>
            <a:r>
              <a:rPr lang="fr-FR" sz="1200" b="1" dirty="0" err="1" smtClean="0"/>
              <a:t>Coudray</a:t>
            </a:r>
            <a:r>
              <a:rPr lang="fr-FR" sz="1200" b="1" dirty="0" smtClean="0"/>
              <a:t> Corentin </a:t>
            </a:r>
            <a:r>
              <a:rPr lang="fr-FR" dirty="0" smtClean="0"/>
              <a:t>– Julien Christophe – </a:t>
            </a:r>
            <a:r>
              <a:rPr lang="fr-FR" dirty="0" err="1" smtClean="0"/>
              <a:t>Tran</a:t>
            </a:r>
            <a:r>
              <a:rPr lang="fr-FR" dirty="0" smtClean="0"/>
              <a:t> Noël 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620586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Synthèse d’une rivière dans </a:t>
            </a:r>
            <a:r>
              <a:rPr lang="fr-FR" dirty="0" err="1" smtClean="0"/>
              <a:t>assassin’s</a:t>
            </a:r>
            <a:r>
              <a:rPr lang="fr-FR" dirty="0" smtClean="0"/>
              <a:t> </a:t>
            </a:r>
            <a:r>
              <a:rPr lang="fr-FR" dirty="0" err="1" smtClean="0"/>
              <a:t>creed</a:t>
            </a:r>
            <a:r>
              <a:rPr lang="fr-FR" dirty="0" smtClean="0"/>
              <a:t> III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Transparence</a:t>
            </a:r>
            <a:endParaRPr lang="fr-FR" dirty="0"/>
          </a:p>
        </p:txBody>
      </p:sp>
      <p:pic>
        <p:nvPicPr>
          <p:cNvPr id="5" name="Image 4" descr="http://www.fxguide.com/wp-content/uploads/2012/12/depth_opacitymaps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02" t="5780" b="5602"/>
          <a:stretch/>
        </p:blipFill>
        <p:spPr bwMode="auto">
          <a:xfrm>
            <a:off x="2411760" y="2276872"/>
            <a:ext cx="4392487" cy="302433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543800" y="6356350"/>
            <a:ext cx="990600" cy="365125"/>
          </a:xfrm>
        </p:spPr>
        <p:txBody>
          <a:bodyPr/>
          <a:lstStyle/>
          <a:p>
            <a:fld id="{86E40BA5-8268-49E5-AD2F-2BAFE3B92687}" type="slidenum">
              <a:rPr lang="fr-FR" smtClean="0"/>
              <a:t>25</a:t>
            </a:fld>
            <a:endParaRPr lang="fr-FR" dirty="0"/>
          </a:p>
        </p:txBody>
      </p:sp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3962400" cy="365125"/>
          </a:xfrm>
        </p:spPr>
        <p:txBody>
          <a:bodyPr/>
          <a:lstStyle/>
          <a:p>
            <a:r>
              <a:rPr lang="fr-FR" sz="1200" b="1" dirty="0" err="1" smtClean="0"/>
              <a:t>Coudray</a:t>
            </a:r>
            <a:r>
              <a:rPr lang="fr-FR" sz="1200" b="1" dirty="0" smtClean="0"/>
              <a:t> Corentin </a:t>
            </a:r>
            <a:r>
              <a:rPr lang="fr-FR" dirty="0" smtClean="0"/>
              <a:t>– Julien Christophe – </a:t>
            </a:r>
            <a:r>
              <a:rPr lang="fr-FR" dirty="0" err="1" smtClean="0"/>
              <a:t>Tran</a:t>
            </a:r>
            <a:r>
              <a:rPr lang="fr-FR" dirty="0" smtClean="0"/>
              <a:t> Noël 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708553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Synthèse d’une rivière dans </a:t>
            </a:r>
            <a:r>
              <a:rPr lang="fr-FR" dirty="0" err="1" smtClean="0"/>
              <a:t>assassin’s</a:t>
            </a:r>
            <a:r>
              <a:rPr lang="fr-FR" dirty="0" smtClean="0"/>
              <a:t> </a:t>
            </a:r>
            <a:r>
              <a:rPr lang="fr-FR" dirty="0" err="1" smtClean="0"/>
              <a:t>creed</a:t>
            </a:r>
            <a:r>
              <a:rPr lang="fr-FR" dirty="0" smtClean="0"/>
              <a:t> III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Profondeur de l’image</a:t>
            </a:r>
            <a:endParaRPr lang="fr-FR" dirty="0"/>
          </a:p>
        </p:txBody>
      </p:sp>
      <p:pic>
        <p:nvPicPr>
          <p:cNvPr id="6" name="Image 5" descr="http://www.fxguide.com/wp-content/uploads/2012/12/DpethLOD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814" y="2421810"/>
            <a:ext cx="4650442" cy="29965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543800" y="6356350"/>
            <a:ext cx="990600" cy="365125"/>
          </a:xfrm>
        </p:spPr>
        <p:txBody>
          <a:bodyPr/>
          <a:lstStyle/>
          <a:p>
            <a:fld id="{86E40BA5-8268-49E5-AD2F-2BAFE3B92687}" type="slidenum">
              <a:rPr lang="fr-FR" smtClean="0"/>
              <a:t>26</a:t>
            </a:fld>
            <a:endParaRPr lang="fr-FR" dirty="0"/>
          </a:p>
        </p:txBody>
      </p:sp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3962400" cy="365125"/>
          </a:xfrm>
        </p:spPr>
        <p:txBody>
          <a:bodyPr/>
          <a:lstStyle/>
          <a:p>
            <a:r>
              <a:rPr lang="fr-FR" sz="1200" b="1" dirty="0" err="1" smtClean="0"/>
              <a:t>Coudray</a:t>
            </a:r>
            <a:r>
              <a:rPr lang="fr-FR" sz="1200" b="1" dirty="0" smtClean="0"/>
              <a:t> Corentin </a:t>
            </a:r>
            <a:r>
              <a:rPr lang="fr-FR" dirty="0" smtClean="0"/>
              <a:t>– Julien Christophe – </a:t>
            </a:r>
            <a:r>
              <a:rPr lang="fr-FR" dirty="0" err="1" smtClean="0"/>
              <a:t>Tran</a:t>
            </a:r>
            <a:r>
              <a:rPr lang="fr-FR" dirty="0" smtClean="0"/>
              <a:t> Noël 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478307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Synthèse d’une rivière dans </a:t>
            </a:r>
            <a:r>
              <a:rPr lang="fr-FR" dirty="0" err="1" smtClean="0"/>
              <a:t>assassin’s</a:t>
            </a:r>
            <a:r>
              <a:rPr lang="fr-FR" dirty="0" smtClean="0"/>
              <a:t> </a:t>
            </a:r>
            <a:r>
              <a:rPr lang="fr-FR" dirty="0" err="1" smtClean="0"/>
              <a:t>creed</a:t>
            </a:r>
            <a:r>
              <a:rPr lang="fr-FR" dirty="0" smtClean="0"/>
              <a:t> III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14499"/>
            <a:ext cx="6409704" cy="3814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543800" y="6356350"/>
            <a:ext cx="990600" cy="365125"/>
          </a:xfrm>
        </p:spPr>
        <p:txBody>
          <a:bodyPr/>
          <a:lstStyle/>
          <a:p>
            <a:fld id="{86E40BA5-8268-49E5-AD2F-2BAFE3B92687}" type="slidenum">
              <a:rPr lang="fr-FR" smtClean="0"/>
              <a:t>27</a:t>
            </a:fld>
            <a:endParaRPr lang="fr-FR" dirty="0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3962400" cy="365125"/>
          </a:xfrm>
        </p:spPr>
        <p:txBody>
          <a:bodyPr/>
          <a:lstStyle/>
          <a:p>
            <a:r>
              <a:rPr lang="fr-FR" sz="1200" b="1" dirty="0" err="1" smtClean="0"/>
              <a:t>Coudray</a:t>
            </a:r>
            <a:r>
              <a:rPr lang="fr-FR" sz="1200" b="1" dirty="0" smtClean="0"/>
              <a:t> Corentin </a:t>
            </a:r>
            <a:r>
              <a:rPr lang="fr-FR" dirty="0" smtClean="0"/>
              <a:t>– Julien Christophe – </a:t>
            </a:r>
            <a:r>
              <a:rPr lang="fr-FR" dirty="0" err="1" smtClean="0"/>
              <a:t>Tran</a:t>
            </a:r>
            <a:r>
              <a:rPr lang="fr-FR" dirty="0" smtClean="0"/>
              <a:t> Noël 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83336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Synthèse d’une rivière dans </a:t>
            </a:r>
            <a:r>
              <a:rPr lang="fr-FR" dirty="0" err="1" smtClean="0"/>
              <a:t>assassin’s</a:t>
            </a:r>
            <a:r>
              <a:rPr lang="fr-FR" dirty="0" smtClean="0"/>
              <a:t> </a:t>
            </a:r>
            <a:r>
              <a:rPr lang="fr-FR" dirty="0" err="1" smtClean="0"/>
              <a:t>creed</a:t>
            </a:r>
            <a:r>
              <a:rPr lang="fr-FR" dirty="0" smtClean="0"/>
              <a:t> III</a:t>
            </a:r>
            <a:endParaRPr lang="fr-FR" dirty="0"/>
          </a:p>
        </p:txBody>
      </p:sp>
      <p:pic>
        <p:nvPicPr>
          <p:cNvPr id="4" name="water_layers.mp4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9525" y="1600200"/>
            <a:ext cx="6583363" cy="4114800"/>
          </a:xfr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543800" y="6356350"/>
            <a:ext cx="990600" cy="365125"/>
          </a:xfrm>
        </p:spPr>
        <p:txBody>
          <a:bodyPr/>
          <a:lstStyle/>
          <a:p>
            <a:fld id="{86E40BA5-8268-49E5-AD2F-2BAFE3B92687}" type="slidenum">
              <a:rPr lang="fr-FR" smtClean="0"/>
              <a:t>28</a:t>
            </a:fld>
            <a:endParaRPr lang="fr-FR" dirty="0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3962400" cy="365125"/>
          </a:xfrm>
        </p:spPr>
        <p:txBody>
          <a:bodyPr/>
          <a:lstStyle/>
          <a:p>
            <a:r>
              <a:rPr lang="fr-FR" sz="1200" b="1" dirty="0" err="1" smtClean="0"/>
              <a:t>Coudray</a:t>
            </a:r>
            <a:r>
              <a:rPr lang="fr-FR" sz="1200" b="1" dirty="0" smtClean="0"/>
              <a:t> Corentin </a:t>
            </a:r>
            <a:r>
              <a:rPr lang="fr-FR" dirty="0" smtClean="0"/>
              <a:t>– Julien Christophe – </a:t>
            </a:r>
            <a:r>
              <a:rPr lang="fr-FR" dirty="0" err="1" smtClean="0"/>
              <a:t>Tran</a:t>
            </a:r>
            <a:r>
              <a:rPr lang="fr-FR" dirty="0" smtClean="0"/>
              <a:t> Noël 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171592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RENDU D’EAU 2D A L’AIDE DE RESSORTS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z="2400" dirty="0" smtClean="0"/>
              <a:t>PRINCIPE</a:t>
            </a:r>
            <a:r>
              <a:rPr lang="fr-FR" sz="2000" dirty="0"/>
              <a:t/>
            </a:r>
            <a:br>
              <a:rPr lang="fr-FR" sz="2000" dirty="0"/>
            </a:br>
            <a:endParaRPr lang="fr-FR" dirty="0" smtClean="0"/>
          </a:p>
          <a:p>
            <a:r>
              <a:rPr lang="fr-FR" dirty="0" smtClean="0"/>
              <a:t>Succession de ressort verticaux liés à leurs voisins</a:t>
            </a:r>
          </a:p>
          <a:p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639" y="2886158"/>
            <a:ext cx="5604193" cy="2913486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</p:pic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543800" y="6356350"/>
            <a:ext cx="990600" cy="365125"/>
          </a:xfrm>
        </p:spPr>
        <p:txBody>
          <a:bodyPr/>
          <a:lstStyle/>
          <a:p>
            <a:fld id="{86E40BA5-8268-49E5-AD2F-2BAFE3B92687}" type="slidenum">
              <a:rPr lang="fr-FR" smtClean="0"/>
              <a:t>3</a:t>
            </a:fld>
            <a:endParaRPr lang="fr-FR" dirty="0"/>
          </a:p>
        </p:txBody>
      </p:sp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3962400" cy="365125"/>
          </a:xfrm>
        </p:spPr>
        <p:txBody>
          <a:bodyPr/>
          <a:lstStyle/>
          <a:p>
            <a:r>
              <a:rPr lang="fr-FR" dirty="0" err="1" smtClean="0"/>
              <a:t>Coudray</a:t>
            </a:r>
            <a:r>
              <a:rPr lang="fr-FR" dirty="0" smtClean="0"/>
              <a:t> Corentin – </a:t>
            </a:r>
            <a:r>
              <a:rPr lang="fr-FR" sz="1200" b="1" dirty="0" smtClean="0"/>
              <a:t>Julien Christophe </a:t>
            </a:r>
            <a:r>
              <a:rPr lang="fr-FR" dirty="0" smtClean="0"/>
              <a:t>– </a:t>
            </a:r>
            <a:r>
              <a:rPr lang="fr-FR" dirty="0" err="1" smtClean="0"/>
              <a:t>Tran</a:t>
            </a:r>
            <a:r>
              <a:rPr lang="fr-FR" dirty="0" smtClean="0"/>
              <a:t> Noël 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850896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320184"/>
            <a:ext cx="7924800" cy="1143000"/>
          </a:xfrm>
        </p:spPr>
        <p:txBody>
          <a:bodyPr/>
          <a:lstStyle/>
          <a:p>
            <a:r>
              <a:rPr lang="fr-FR" dirty="0"/>
              <a:t>RENDU D’EAU 2D A L’AIDE DE RESSORTS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09600" y="1645746"/>
            <a:ext cx="7924800" cy="4114800"/>
          </a:xfrm>
        </p:spPr>
        <p:txBody>
          <a:bodyPr/>
          <a:lstStyle/>
          <a:p>
            <a:r>
              <a:rPr lang="fr-FR" dirty="0" smtClean="0"/>
              <a:t>Atténuation de la hauteur des vagues</a:t>
            </a:r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/>
          <a:srcRect r="74418" b="25137"/>
          <a:stretch/>
        </p:blipFill>
        <p:spPr>
          <a:xfrm>
            <a:off x="1866086" y="3356992"/>
            <a:ext cx="5224419" cy="2888930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>
            <a:off x="3689836" y="3407669"/>
            <a:ext cx="0" cy="2124037"/>
          </a:xfrm>
          <a:prstGeom prst="straightConnector1">
            <a:avLst/>
          </a:prstGeom>
          <a:ln w="38100" cmpd="sng">
            <a:solidFill>
              <a:schemeClr val="bg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1862333" y="5531706"/>
            <a:ext cx="5224419" cy="0"/>
          </a:xfrm>
          <a:prstGeom prst="line">
            <a:avLst/>
          </a:prstGeom>
          <a:ln w="1905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4240167" y="3842976"/>
            <a:ext cx="10586" cy="1688730"/>
          </a:xfrm>
          <a:prstGeom prst="straightConnector1">
            <a:avLst/>
          </a:prstGeom>
          <a:ln w="38100" cmpd="sng">
            <a:solidFill>
              <a:schemeClr val="bg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4771367" y="4739769"/>
            <a:ext cx="0" cy="791937"/>
          </a:xfrm>
          <a:prstGeom prst="straightConnector1">
            <a:avLst/>
          </a:prstGeom>
          <a:ln w="38100" cmpd="sng">
            <a:solidFill>
              <a:schemeClr val="bg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3192418" y="5137997"/>
            <a:ext cx="49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chemeClr val="bg1"/>
                </a:solidFill>
              </a:rPr>
              <a:t>r</a:t>
            </a:r>
            <a:r>
              <a:rPr lang="fr-FR" sz="1400" b="1" i="1" dirty="0" smtClean="0">
                <a:solidFill>
                  <a:schemeClr val="bg1"/>
                </a:solidFill>
              </a:rPr>
              <a:t>i-1</a:t>
            </a:r>
            <a:endParaRPr lang="fr-FR" b="1" i="1" dirty="0">
              <a:solidFill>
                <a:schemeClr val="bg1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5148775" y="5137997"/>
            <a:ext cx="75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chemeClr val="bg1"/>
                </a:solidFill>
              </a:rPr>
              <a:t>r</a:t>
            </a:r>
            <a:r>
              <a:rPr lang="fr-FR" sz="1400" b="1" i="1" dirty="0" smtClean="0">
                <a:solidFill>
                  <a:schemeClr val="bg1"/>
                </a:solidFill>
              </a:rPr>
              <a:t>i+1</a:t>
            </a:r>
            <a:endParaRPr lang="fr-FR" b="1" i="1" dirty="0">
              <a:solidFill>
                <a:schemeClr val="bg1"/>
              </a:solidFill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3922663" y="5133330"/>
            <a:ext cx="49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bg1"/>
                </a:solidFill>
              </a:rPr>
              <a:t>r</a:t>
            </a:r>
            <a:r>
              <a:rPr lang="fr-FR" sz="1400" b="1" i="1" dirty="0" smtClean="0">
                <a:solidFill>
                  <a:schemeClr val="bg1"/>
                </a:solidFill>
              </a:rPr>
              <a:t>i</a:t>
            </a:r>
            <a:endParaRPr lang="fr-FR" b="1" i="1" dirty="0">
              <a:solidFill>
                <a:schemeClr val="bg1"/>
              </a:solidFill>
            </a:endParaRPr>
          </a:p>
        </p:txBody>
      </p:sp>
      <p:cxnSp>
        <p:nvCxnSpPr>
          <p:cNvPr id="49" name="Connecteur droit 48"/>
          <p:cNvCxnSpPr/>
          <p:nvPr/>
        </p:nvCxnSpPr>
        <p:spPr>
          <a:xfrm>
            <a:off x="2684418" y="3407669"/>
            <a:ext cx="2614084" cy="0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>
            <a:off x="2673836" y="3842976"/>
            <a:ext cx="2614084" cy="0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>
            <a:off x="4250753" y="4739769"/>
            <a:ext cx="1390168" cy="0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3686564" y="3419642"/>
            <a:ext cx="0" cy="423334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4762985" y="3842976"/>
            <a:ext cx="8382" cy="896793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ZoneTexte 76"/>
          <p:cNvSpPr txBox="1"/>
          <p:nvPr/>
        </p:nvSpPr>
        <p:spPr>
          <a:xfrm>
            <a:off x="3722062" y="3473644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rgbClr val="000000"/>
                </a:solidFill>
              </a:rPr>
              <a:t>∆</a:t>
            </a:r>
            <a:r>
              <a:rPr lang="fr-FR" sz="1100" b="1" i="1" dirty="0" smtClean="0">
                <a:solidFill>
                  <a:srgbClr val="000000"/>
                </a:solidFill>
              </a:rPr>
              <a:t>G</a:t>
            </a:r>
            <a:endParaRPr lang="fr-FR" b="1" i="1" dirty="0">
              <a:solidFill>
                <a:srgbClr val="000000"/>
              </a:solidFill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749714" y="4197270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rgbClr val="000000"/>
                </a:solidFill>
              </a:rPr>
              <a:t>∆</a:t>
            </a:r>
            <a:r>
              <a:rPr lang="fr-FR" sz="1100" b="1" i="1" dirty="0" smtClean="0">
                <a:solidFill>
                  <a:srgbClr val="000000"/>
                </a:solidFill>
              </a:rPr>
              <a:t>D</a:t>
            </a:r>
            <a:endParaRPr lang="fr-FR" b="1" i="1" dirty="0">
              <a:solidFill>
                <a:srgbClr val="000000"/>
              </a:solidFill>
            </a:endParaRPr>
          </a:p>
        </p:txBody>
      </p:sp>
      <p:pic>
        <p:nvPicPr>
          <p:cNvPr id="102" name="Image 101" descr="equation7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086" y="2290524"/>
            <a:ext cx="5384800" cy="457200"/>
          </a:xfrm>
          <a:prstGeom prst="rect">
            <a:avLst/>
          </a:prstGeom>
        </p:spPr>
      </p:pic>
      <p:sp>
        <p:nvSpPr>
          <p:cNvPr id="20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543800" y="6356350"/>
            <a:ext cx="990600" cy="365125"/>
          </a:xfrm>
        </p:spPr>
        <p:txBody>
          <a:bodyPr/>
          <a:lstStyle/>
          <a:p>
            <a:fld id="{86E40BA5-8268-49E5-AD2F-2BAFE3B92687}" type="slidenum">
              <a:rPr lang="fr-FR" smtClean="0"/>
              <a:t>4</a:t>
            </a:fld>
            <a:endParaRPr lang="fr-FR" dirty="0"/>
          </a:p>
        </p:txBody>
      </p:sp>
      <p:sp>
        <p:nvSpPr>
          <p:cNvPr id="23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3962400" cy="365125"/>
          </a:xfrm>
        </p:spPr>
        <p:txBody>
          <a:bodyPr/>
          <a:lstStyle/>
          <a:p>
            <a:r>
              <a:rPr lang="fr-FR" dirty="0" err="1" smtClean="0"/>
              <a:t>Coudray</a:t>
            </a:r>
            <a:r>
              <a:rPr lang="fr-FR" dirty="0" smtClean="0"/>
              <a:t> Corentin – </a:t>
            </a:r>
            <a:r>
              <a:rPr lang="fr-FR" sz="1200" b="1" dirty="0"/>
              <a:t>Julien Christophe </a:t>
            </a:r>
            <a:r>
              <a:rPr lang="fr-FR" dirty="0" smtClean="0"/>
              <a:t>– </a:t>
            </a:r>
            <a:r>
              <a:rPr lang="fr-FR" dirty="0" err="1" smtClean="0"/>
              <a:t>Tran</a:t>
            </a:r>
            <a:r>
              <a:rPr lang="fr-FR" dirty="0" smtClean="0"/>
              <a:t> Noël 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03815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RENDU D’EAU 2D A L’AIDE DE RESSORTS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Déduction de la hauteur des vagues</a:t>
            </a:r>
          </a:p>
          <a:p>
            <a:endParaRPr lang="fr-FR" dirty="0"/>
          </a:p>
        </p:txBody>
      </p:sp>
      <p:pic>
        <p:nvPicPr>
          <p:cNvPr id="35" name="Image 34" descr="equation6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2131483"/>
            <a:ext cx="5207000" cy="520700"/>
          </a:xfrm>
          <a:prstGeom prst="rect">
            <a:avLst/>
          </a:prstGeom>
        </p:spPr>
      </p:pic>
      <p:pic>
        <p:nvPicPr>
          <p:cNvPr id="82" name="Image 81"/>
          <p:cNvPicPr>
            <a:picLocks noChangeAspect="1"/>
          </p:cNvPicPr>
          <p:nvPr/>
        </p:nvPicPr>
        <p:blipFill rotWithShape="1">
          <a:blip r:embed="rId4"/>
          <a:srcRect r="82367" b="25137"/>
          <a:stretch/>
        </p:blipFill>
        <p:spPr>
          <a:xfrm>
            <a:off x="421842" y="3301730"/>
            <a:ext cx="3600952" cy="2888930"/>
          </a:xfrm>
          <a:prstGeom prst="rect">
            <a:avLst/>
          </a:prstGeom>
        </p:spPr>
      </p:pic>
      <p:cxnSp>
        <p:nvCxnSpPr>
          <p:cNvPr id="83" name="Connecteur droit avec flèche 82"/>
          <p:cNvCxnSpPr/>
          <p:nvPr/>
        </p:nvCxnSpPr>
        <p:spPr>
          <a:xfrm>
            <a:off x="2245591" y="3352407"/>
            <a:ext cx="0" cy="2124037"/>
          </a:xfrm>
          <a:prstGeom prst="straightConnector1">
            <a:avLst/>
          </a:prstGeom>
          <a:ln w="38100" cmpd="sng">
            <a:solidFill>
              <a:schemeClr val="bg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/>
          <p:nvPr/>
        </p:nvCxnSpPr>
        <p:spPr>
          <a:xfrm>
            <a:off x="287828" y="5476444"/>
            <a:ext cx="3734966" cy="0"/>
          </a:xfrm>
          <a:prstGeom prst="line">
            <a:avLst/>
          </a:prstGeom>
          <a:ln w="1905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/>
          <p:nvPr/>
        </p:nvCxnSpPr>
        <p:spPr>
          <a:xfrm>
            <a:off x="2795922" y="3787714"/>
            <a:ext cx="10586" cy="1688730"/>
          </a:xfrm>
          <a:prstGeom prst="straightConnector1">
            <a:avLst/>
          </a:prstGeom>
          <a:ln w="38100" cmpd="sng">
            <a:solidFill>
              <a:schemeClr val="bg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/>
          <p:nvPr/>
        </p:nvCxnSpPr>
        <p:spPr>
          <a:xfrm>
            <a:off x="3327122" y="4684507"/>
            <a:ext cx="0" cy="791937"/>
          </a:xfrm>
          <a:prstGeom prst="straightConnector1">
            <a:avLst/>
          </a:prstGeom>
          <a:ln w="38100" cmpd="sng">
            <a:solidFill>
              <a:schemeClr val="bg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ZoneTexte 86"/>
          <p:cNvSpPr txBox="1"/>
          <p:nvPr/>
        </p:nvSpPr>
        <p:spPr>
          <a:xfrm>
            <a:off x="1748173" y="5082735"/>
            <a:ext cx="49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chemeClr val="bg1"/>
                </a:solidFill>
              </a:rPr>
              <a:t>r</a:t>
            </a:r>
            <a:r>
              <a:rPr lang="fr-FR" sz="1400" b="1" i="1" dirty="0" smtClean="0">
                <a:solidFill>
                  <a:schemeClr val="bg1"/>
                </a:solidFill>
              </a:rPr>
              <a:t>i-1</a:t>
            </a:r>
            <a:endParaRPr lang="fr-FR" b="1" i="1" dirty="0">
              <a:solidFill>
                <a:schemeClr val="bg1"/>
              </a:solidFill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2929761" y="5091257"/>
            <a:ext cx="75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chemeClr val="bg1"/>
                </a:solidFill>
              </a:rPr>
              <a:t>r</a:t>
            </a:r>
            <a:r>
              <a:rPr lang="fr-FR" sz="1400" b="1" i="1" dirty="0" smtClean="0">
                <a:solidFill>
                  <a:schemeClr val="bg1"/>
                </a:solidFill>
              </a:rPr>
              <a:t>i+1</a:t>
            </a:r>
            <a:endParaRPr lang="fr-FR" b="1" i="1" dirty="0">
              <a:solidFill>
                <a:schemeClr val="bg1"/>
              </a:solidFill>
            </a:endParaRPr>
          </a:p>
        </p:txBody>
      </p:sp>
      <p:sp>
        <p:nvSpPr>
          <p:cNvPr id="89" name="ZoneTexte 88"/>
          <p:cNvSpPr txBox="1"/>
          <p:nvPr/>
        </p:nvSpPr>
        <p:spPr>
          <a:xfrm>
            <a:off x="2478418" y="5078068"/>
            <a:ext cx="49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bg1"/>
                </a:solidFill>
              </a:rPr>
              <a:t>r</a:t>
            </a:r>
            <a:r>
              <a:rPr lang="fr-FR" sz="1400" b="1" i="1" dirty="0" smtClean="0">
                <a:solidFill>
                  <a:schemeClr val="bg1"/>
                </a:solidFill>
              </a:rPr>
              <a:t>i</a:t>
            </a:r>
            <a:endParaRPr lang="fr-FR" b="1" i="1" dirty="0">
              <a:solidFill>
                <a:schemeClr val="bg1"/>
              </a:solidFill>
            </a:endParaRPr>
          </a:p>
        </p:txBody>
      </p:sp>
      <p:cxnSp>
        <p:nvCxnSpPr>
          <p:cNvPr id="90" name="Connecteur droit 89"/>
          <p:cNvCxnSpPr/>
          <p:nvPr/>
        </p:nvCxnSpPr>
        <p:spPr>
          <a:xfrm>
            <a:off x="1240173" y="3352407"/>
            <a:ext cx="2614084" cy="0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/>
          <p:nvPr/>
        </p:nvCxnSpPr>
        <p:spPr>
          <a:xfrm>
            <a:off x="1229591" y="3787714"/>
            <a:ext cx="2614084" cy="0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/>
          <p:cNvCxnSpPr/>
          <p:nvPr/>
        </p:nvCxnSpPr>
        <p:spPr>
          <a:xfrm>
            <a:off x="2806508" y="4684507"/>
            <a:ext cx="1047749" cy="0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/>
          <p:nvPr/>
        </p:nvCxnSpPr>
        <p:spPr>
          <a:xfrm>
            <a:off x="2242319" y="3364380"/>
            <a:ext cx="0" cy="423334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/>
          <p:nvPr/>
        </p:nvCxnSpPr>
        <p:spPr>
          <a:xfrm>
            <a:off x="3318740" y="3787714"/>
            <a:ext cx="8382" cy="896793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ZoneTexte 94"/>
          <p:cNvSpPr txBox="1"/>
          <p:nvPr/>
        </p:nvSpPr>
        <p:spPr>
          <a:xfrm>
            <a:off x="2277817" y="3418382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rgbClr val="000000"/>
                </a:solidFill>
              </a:rPr>
              <a:t>∆</a:t>
            </a:r>
            <a:r>
              <a:rPr lang="fr-FR" sz="1100" b="1" i="1" dirty="0" smtClean="0">
                <a:solidFill>
                  <a:srgbClr val="000000"/>
                </a:solidFill>
              </a:rPr>
              <a:t>G</a:t>
            </a:r>
            <a:endParaRPr lang="fr-FR" b="1" i="1" dirty="0">
              <a:solidFill>
                <a:srgbClr val="000000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3305469" y="4142008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rgbClr val="000000"/>
                </a:solidFill>
              </a:rPr>
              <a:t>∆</a:t>
            </a:r>
            <a:r>
              <a:rPr lang="fr-FR" sz="1100" b="1" i="1" dirty="0" smtClean="0">
                <a:solidFill>
                  <a:srgbClr val="000000"/>
                </a:solidFill>
              </a:rPr>
              <a:t>D</a:t>
            </a:r>
            <a:endParaRPr lang="fr-FR" b="1" i="1" dirty="0">
              <a:solidFill>
                <a:srgbClr val="000000"/>
              </a:solidFill>
            </a:endParaRPr>
          </a:p>
        </p:txBody>
      </p:sp>
      <p:pic>
        <p:nvPicPr>
          <p:cNvPr id="108" name="Image 107"/>
          <p:cNvPicPr>
            <a:picLocks noChangeAspect="1"/>
          </p:cNvPicPr>
          <p:nvPr/>
        </p:nvPicPr>
        <p:blipFill rotWithShape="1">
          <a:blip r:embed="rId4"/>
          <a:srcRect r="82367" b="25137"/>
          <a:stretch/>
        </p:blipFill>
        <p:spPr>
          <a:xfrm>
            <a:off x="5124962" y="3301730"/>
            <a:ext cx="3600952" cy="2888930"/>
          </a:xfrm>
          <a:prstGeom prst="rect">
            <a:avLst/>
          </a:prstGeom>
        </p:spPr>
      </p:pic>
      <p:cxnSp>
        <p:nvCxnSpPr>
          <p:cNvPr id="109" name="Connecteur droit avec flèche 108"/>
          <p:cNvCxnSpPr/>
          <p:nvPr/>
        </p:nvCxnSpPr>
        <p:spPr>
          <a:xfrm>
            <a:off x="6948711" y="3352407"/>
            <a:ext cx="0" cy="2124037"/>
          </a:xfrm>
          <a:prstGeom prst="straightConnector1">
            <a:avLst/>
          </a:prstGeom>
          <a:ln w="38100" cmpd="sng">
            <a:solidFill>
              <a:schemeClr val="bg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/>
          <p:cNvCxnSpPr/>
          <p:nvPr/>
        </p:nvCxnSpPr>
        <p:spPr>
          <a:xfrm>
            <a:off x="5124962" y="5476444"/>
            <a:ext cx="3600952" cy="0"/>
          </a:xfrm>
          <a:prstGeom prst="line">
            <a:avLst/>
          </a:prstGeom>
          <a:ln w="1905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avec flèche 110"/>
          <p:cNvCxnSpPr/>
          <p:nvPr/>
        </p:nvCxnSpPr>
        <p:spPr>
          <a:xfrm>
            <a:off x="7499042" y="3787714"/>
            <a:ext cx="10586" cy="1688730"/>
          </a:xfrm>
          <a:prstGeom prst="straightConnector1">
            <a:avLst/>
          </a:prstGeom>
          <a:ln w="38100" cmpd="sng">
            <a:solidFill>
              <a:schemeClr val="bg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>
            <a:off x="8030242" y="4684507"/>
            <a:ext cx="0" cy="791937"/>
          </a:xfrm>
          <a:prstGeom prst="straightConnector1">
            <a:avLst/>
          </a:prstGeom>
          <a:ln w="38100" cmpd="sng">
            <a:solidFill>
              <a:schemeClr val="bg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ZoneTexte 112"/>
          <p:cNvSpPr txBox="1"/>
          <p:nvPr/>
        </p:nvSpPr>
        <p:spPr>
          <a:xfrm>
            <a:off x="6451293" y="5082735"/>
            <a:ext cx="49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chemeClr val="bg1"/>
                </a:solidFill>
              </a:rPr>
              <a:t>r</a:t>
            </a:r>
            <a:r>
              <a:rPr lang="fr-FR" sz="1400" b="1" i="1" dirty="0" smtClean="0">
                <a:solidFill>
                  <a:schemeClr val="bg1"/>
                </a:solidFill>
              </a:rPr>
              <a:t>i-1</a:t>
            </a:r>
            <a:endParaRPr lang="fr-FR" b="1" i="1" dirty="0">
              <a:solidFill>
                <a:schemeClr val="bg1"/>
              </a:solidFill>
            </a:endParaRPr>
          </a:p>
        </p:txBody>
      </p:sp>
      <p:sp>
        <p:nvSpPr>
          <p:cNvPr id="114" name="ZoneTexte 113"/>
          <p:cNvSpPr txBox="1"/>
          <p:nvPr/>
        </p:nvSpPr>
        <p:spPr>
          <a:xfrm>
            <a:off x="7632881" y="5091257"/>
            <a:ext cx="75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chemeClr val="bg1"/>
                </a:solidFill>
              </a:rPr>
              <a:t>r</a:t>
            </a:r>
            <a:r>
              <a:rPr lang="fr-FR" sz="1400" b="1" i="1" dirty="0" smtClean="0">
                <a:solidFill>
                  <a:schemeClr val="bg1"/>
                </a:solidFill>
              </a:rPr>
              <a:t>i+1</a:t>
            </a:r>
            <a:endParaRPr lang="fr-FR" b="1" i="1" dirty="0">
              <a:solidFill>
                <a:schemeClr val="bg1"/>
              </a:solidFill>
            </a:endParaRPr>
          </a:p>
        </p:txBody>
      </p:sp>
      <p:sp>
        <p:nvSpPr>
          <p:cNvPr id="115" name="ZoneTexte 114"/>
          <p:cNvSpPr txBox="1"/>
          <p:nvPr/>
        </p:nvSpPr>
        <p:spPr>
          <a:xfrm>
            <a:off x="7181538" y="5078068"/>
            <a:ext cx="49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bg1"/>
                </a:solidFill>
              </a:rPr>
              <a:t>r</a:t>
            </a:r>
            <a:r>
              <a:rPr lang="fr-FR" sz="1400" b="1" i="1" dirty="0" smtClean="0">
                <a:solidFill>
                  <a:schemeClr val="bg1"/>
                </a:solidFill>
              </a:rPr>
              <a:t>i</a:t>
            </a:r>
            <a:endParaRPr lang="fr-FR" b="1" i="1" dirty="0">
              <a:solidFill>
                <a:schemeClr val="bg1"/>
              </a:solidFill>
            </a:endParaRPr>
          </a:p>
        </p:txBody>
      </p:sp>
      <p:cxnSp>
        <p:nvCxnSpPr>
          <p:cNvPr id="119" name="Connecteur droit avec flèche 118"/>
          <p:cNvCxnSpPr/>
          <p:nvPr/>
        </p:nvCxnSpPr>
        <p:spPr>
          <a:xfrm>
            <a:off x="6945439" y="3520208"/>
            <a:ext cx="0" cy="267506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8030242" y="4142008"/>
            <a:ext cx="0" cy="542499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ZoneTexte 120"/>
          <p:cNvSpPr txBox="1"/>
          <p:nvPr/>
        </p:nvSpPr>
        <p:spPr>
          <a:xfrm>
            <a:off x="6880668" y="3596622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rgbClr val="000000"/>
                </a:solidFill>
              </a:rPr>
              <a:t>A</a:t>
            </a:r>
            <a:r>
              <a:rPr lang="fr-FR" sz="1100" b="1" i="1" dirty="0" smtClean="0">
                <a:solidFill>
                  <a:srgbClr val="000000"/>
                </a:solidFill>
              </a:rPr>
              <a:t>G</a:t>
            </a:r>
            <a:endParaRPr lang="fr-FR" b="1" i="1" dirty="0">
              <a:solidFill>
                <a:srgbClr val="000000"/>
              </a:solidFill>
            </a:endParaRPr>
          </a:p>
        </p:txBody>
      </p:sp>
      <p:sp>
        <p:nvSpPr>
          <p:cNvPr id="122" name="ZoneTexte 121"/>
          <p:cNvSpPr txBox="1"/>
          <p:nvPr/>
        </p:nvSpPr>
        <p:spPr>
          <a:xfrm>
            <a:off x="7964025" y="4264548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rgbClr val="000000"/>
                </a:solidFill>
              </a:rPr>
              <a:t>A</a:t>
            </a:r>
            <a:r>
              <a:rPr lang="fr-FR" sz="1100" b="1" i="1" dirty="0" smtClean="0">
                <a:solidFill>
                  <a:srgbClr val="000000"/>
                </a:solidFill>
              </a:rPr>
              <a:t>D</a:t>
            </a:r>
            <a:endParaRPr lang="fr-FR" b="1" i="1" dirty="0">
              <a:solidFill>
                <a:srgbClr val="000000"/>
              </a:solidFill>
            </a:endParaRPr>
          </a:p>
        </p:txBody>
      </p:sp>
      <p:sp>
        <p:nvSpPr>
          <p:cNvPr id="126" name="Forme libre 125"/>
          <p:cNvSpPr/>
          <p:nvPr/>
        </p:nvSpPr>
        <p:spPr>
          <a:xfrm>
            <a:off x="6706900" y="3475648"/>
            <a:ext cx="1960821" cy="1225389"/>
          </a:xfrm>
          <a:custGeom>
            <a:avLst/>
            <a:gdLst>
              <a:gd name="connsiteX0" fmla="*/ 1804847 w 1804847"/>
              <a:gd name="connsiteY0" fmla="*/ 1203109 h 1203109"/>
              <a:gd name="connsiteX1" fmla="*/ 913565 w 1804847"/>
              <a:gd name="connsiteY1" fmla="*/ 389896 h 1203109"/>
              <a:gd name="connsiteX2" fmla="*/ 0 w 1804847"/>
              <a:gd name="connsiteY2" fmla="*/ 0 h 1203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4847" h="1203109">
                <a:moveTo>
                  <a:pt x="1804847" y="1203109"/>
                </a:moveTo>
                <a:cubicBezTo>
                  <a:pt x="1509610" y="896761"/>
                  <a:pt x="1214373" y="590414"/>
                  <a:pt x="913565" y="389896"/>
                </a:cubicBezTo>
                <a:cubicBezTo>
                  <a:pt x="612757" y="189378"/>
                  <a:pt x="219107" y="59413"/>
                  <a:pt x="0" y="0"/>
                </a:cubicBezTo>
              </a:path>
            </a:pathLst>
          </a:custGeom>
          <a:ln w="3810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Flèche vers la droite 126"/>
          <p:cNvSpPr/>
          <p:nvPr/>
        </p:nvSpPr>
        <p:spPr>
          <a:xfrm>
            <a:off x="4101103" y="4426354"/>
            <a:ext cx="968154" cy="415051"/>
          </a:xfrm>
          <a:prstGeom prst="rightArrow">
            <a:avLst/>
          </a:prstGeom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543800" y="6356350"/>
            <a:ext cx="990600" cy="365125"/>
          </a:xfrm>
        </p:spPr>
        <p:txBody>
          <a:bodyPr/>
          <a:lstStyle/>
          <a:p>
            <a:fld id="{86E40BA5-8268-49E5-AD2F-2BAFE3B92687}" type="slidenum">
              <a:rPr lang="fr-FR" smtClean="0"/>
              <a:t>5</a:t>
            </a:fld>
            <a:endParaRPr lang="fr-FR" dirty="0"/>
          </a:p>
        </p:txBody>
      </p:sp>
      <p:sp>
        <p:nvSpPr>
          <p:cNvPr id="3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3962400" cy="365125"/>
          </a:xfrm>
        </p:spPr>
        <p:txBody>
          <a:bodyPr/>
          <a:lstStyle/>
          <a:p>
            <a:r>
              <a:rPr lang="fr-FR" dirty="0" err="1" smtClean="0"/>
              <a:t>Coudray</a:t>
            </a:r>
            <a:r>
              <a:rPr lang="fr-FR" dirty="0" smtClean="0"/>
              <a:t> Corentin – </a:t>
            </a:r>
            <a:r>
              <a:rPr lang="fr-FR" sz="1200" b="1" dirty="0" smtClean="0"/>
              <a:t>Julien Christophe </a:t>
            </a:r>
            <a:r>
              <a:rPr lang="fr-FR" dirty="0" smtClean="0"/>
              <a:t>– </a:t>
            </a:r>
            <a:r>
              <a:rPr lang="fr-FR" dirty="0" err="1" smtClean="0"/>
              <a:t>Tran</a:t>
            </a:r>
            <a:r>
              <a:rPr lang="fr-FR" dirty="0" smtClean="0"/>
              <a:t> Noël 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830777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RENDU D’EAU 2D A L’AIDE DE RESSORTS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z="2400" dirty="0" smtClean="0"/>
              <a:t>Utilisation des lois physiques des ressorts</a:t>
            </a:r>
          </a:p>
          <a:p>
            <a:endParaRPr lang="fr-FR" dirty="0" smtClean="0"/>
          </a:p>
          <a:p>
            <a:pPr lvl="1"/>
            <a:r>
              <a:rPr lang="fr-FR" dirty="0" smtClean="0"/>
              <a:t>Lois de </a:t>
            </a:r>
            <a:r>
              <a:rPr lang="fr-FR" dirty="0" err="1"/>
              <a:t>H</a:t>
            </a:r>
            <a:r>
              <a:rPr lang="fr-FR" dirty="0" err="1" smtClean="0"/>
              <a:t>ook</a:t>
            </a:r>
            <a:endParaRPr lang="fr-FR" dirty="0" smtClean="0"/>
          </a:p>
          <a:p>
            <a:pPr lvl="1"/>
            <a:r>
              <a:rPr lang="fr-FR" dirty="0" smtClean="0"/>
              <a:t>Deuxième loi de Newton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4" name="Image 3" descr="equation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r="5929"/>
          <a:stretch/>
        </p:blipFill>
        <p:spPr>
          <a:xfrm>
            <a:off x="3090338" y="3654826"/>
            <a:ext cx="2963331" cy="854294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543800" y="6356350"/>
            <a:ext cx="990600" cy="365125"/>
          </a:xfrm>
        </p:spPr>
        <p:txBody>
          <a:bodyPr/>
          <a:lstStyle/>
          <a:p>
            <a:fld id="{86E40BA5-8268-49E5-AD2F-2BAFE3B92687}" type="slidenum">
              <a:rPr lang="fr-FR" smtClean="0"/>
              <a:t>6</a:t>
            </a:fld>
            <a:endParaRPr lang="fr-FR" dirty="0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3962400" cy="365125"/>
          </a:xfrm>
        </p:spPr>
        <p:txBody>
          <a:bodyPr/>
          <a:lstStyle/>
          <a:p>
            <a:r>
              <a:rPr lang="fr-FR" dirty="0" err="1" smtClean="0"/>
              <a:t>Coudray</a:t>
            </a:r>
            <a:r>
              <a:rPr lang="fr-FR" dirty="0" smtClean="0"/>
              <a:t> Corentin – </a:t>
            </a:r>
            <a:r>
              <a:rPr lang="fr-FR" sz="1200" b="1" dirty="0" smtClean="0"/>
              <a:t>Julien Christophe </a:t>
            </a:r>
            <a:r>
              <a:rPr lang="fr-FR" dirty="0" smtClean="0"/>
              <a:t>– </a:t>
            </a:r>
            <a:r>
              <a:rPr lang="fr-FR" dirty="0" err="1" smtClean="0"/>
              <a:t>Tran</a:t>
            </a:r>
            <a:r>
              <a:rPr lang="fr-FR" dirty="0" smtClean="0"/>
              <a:t> Noël 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525114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RENDU D’EAU 2D A L’AIDE DE RESSORTS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z="2400" dirty="0" smtClean="0"/>
              <a:t>REPRESENTATION DE L’EAU</a:t>
            </a:r>
          </a:p>
          <a:p>
            <a:endParaRPr lang="fr-FR" sz="2400" dirty="0"/>
          </a:p>
        </p:txBody>
      </p:sp>
      <p:pic>
        <p:nvPicPr>
          <p:cNvPr id="5" name="Imag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394" y="2401570"/>
            <a:ext cx="4287943" cy="331343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</p:pic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543800" y="6356350"/>
            <a:ext cx="990600" cy="365125"/>
          </a:xfrm>
        </p:spPr>
        <p:txBody>
          <a:bodyPr/>
          <a:lstStyle/>
          <a:p>
            <a:fld id="{86E40BA5-8268-49E5-AD2F-2BAFE3B92687}" type="slidenum">
              <a:rPr lang="fr-FR" smtClean="0"/>
              <a:t>7</a:t>
            </a:fld>
            <a:endParaRPr lang="fr-FR" dirty="0"/>
          </a:p>
        </p:txBody>
      </p:sp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3962400" cy="365125"/>
          </a:xfrm>
        </p:spPr>
        <p:txBody>
          <a:bodyPr/>
          <a:lstStyle/>
          <a:p>
            <a:r>
              <a:rPr lang="fr-FR" dirty="0" err="1" smtClean="0"/>
              <a:t>Coudray</a:t>
            </a:r>
            <a:r>
              <a:rPr lang="fr-FR" dirty="0" smtClean="0"/>
              <a:t> Corentin – </a:t>
            </a:r>
            <a:r>
              <a:rPr lang="fr-FR" sz="1200" b="1" dirty="0" smtClean="0"/>
              <a:t>Julien Christophe </a:t>
            </a:r>
            <a:r>
              <a:rPr lang="fr-FR" dirty="0" smtClean="0"/>
              <a:t>– </a:t>
            </a:r>
            <a:r>
              <a:rPr lang="fr-FR" dirty="0" err="1" smtClean="0"/>
              <a:t>Tran</a:t>
            </a:r>
            <a:r>
              <a:rPr lang="fr-FR" dirty="0" smtClean="0"/>
              <a:t> Noël 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827829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RENDU D’EAU 2D A L’AIDE DE RESSORTS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z="2400" dirty="0" smtClean="0"/>
              <a:t>RENDU DES ECLABOUSSURES</a:t>
            </a:r>
          </a:p>
          <a:p>
            <a:endParaRPr lang="fr-FR" dirty="0" smtClean="0"/>
          </a:p>
          <a:p>
            <a:r>
              <a:rPr lang="fr-FR" dirty="0" smtClean="0"/>
              <a:t>Nombre de goutes d’éclaboussures en fonction de la vitesse d’impact</a:t>
            </a:r>
          </a:p>
          <a:p>
            <a:r>
              <a:rPr lang="fr-FR" dirty="0" smtClean="0"/>
              <a:t>Direction aléatoire au départ</a:t>
            </a:r>
          </a:p>
          <a:p>
            <a:r>
              <a:rPr lang="fr-FR" dirty="0" smtClean="0"/>
              <a:t>Mise à jour avec la gravité terrestre</a:t>
            </a:r>
          </a:p>
          <a:p>
            <a:r>
              <a:rPr lang="fr-FR" dirty="0" smtClean="0"/>
              <a:t>Utilisation de </a:t>
            </a:r>
            <a:r>
              <a:rPr lang="fr-FR" dirty="0" err="1" smtClean="0"/>
              <a:t>metaballs</a:t>
            </a:r>
            <a:r>
              <a:rPr lang="fr-FR" dirty="0" smtClean="0"/>
              <a:t> pour plus de réalisme</a:t>
            </a:r>
          </a:p>
          <a:p>
            <a:endParaRPr lang="fr-FR" dirty="0"/>
          </a:p>
        </p:txBody>
      </p:sp>
      <p:pic>
        <p:nvPicPr>
          <p:cNvPr id="4" name="Image 3" descr="Macintosh HD:Users:elysiunk:Desktop:image3.tif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10365" r="5131" b="14647"/>
          <a:stretch/>
        </p:blipFill>
        <p:spPr bwMode="auto">
          <a:xfrm>
            <a:off x="2030943" y="4060933"/>
            <a:ext cx="4488392" cy="232039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543800" y="6356350"/>
            <a:ext cx="990600" cy="365125"/>
          </a:xfrm>
        </p:spPr>
        <p:txBody>
          <a:bodyPr/>
          <a:lstStyle/>
          <a:p>
            <a:fld id="{86E40BA5-8268-49E5-AD2F-2BAFE3B92687}" type="slidenum">
              <a:rPr lang="fr-FR" smtClean="0"/>
              <a:t>8</a:t>
            </a:fld>
            <a:endParaRPr lang="fr-FR" dirty="0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3962400" cy="365125"/>
          </a:xfrm>
        </p:spPr>
        <p:txBody>
          <a:bodyPr/>
          <a:lstStyle/>
          <a:p>
            <a:r>
              <a:rPr lang="fr-FR" dirty="0" err="1" smtClean="0"/>
              <a:t>Coudray</a:t>
            </a:r>
            <a:r>
              <a:rPr lang="fr-FR" dirty="0" smtClean="0"/>
              <a:t> Corentin – </a:t>
            </a:r>
            <a:r>
              <a:rPr lang="fr-FR" sz="1200" b="1" dirty="0" smtClean="0"/>
              <a:t>Julien Christophe </a:t>
            </a:r>
            <a:r>
              <a:rPr lang="fr-FR" dirty="0" smtClean="0"/>
              <a:t>– </a:t>
            </a:r>
            <a:r>
              <a:rPr lang="fr-FR" dirty="0" err="1" smtClean="0"/>
              <a:t>Tran</a:t>
            </a:r>
            <a:r>
              <a:rPr lang="fr-FR" dirty="0" smtClean="0"/>
              <a:t> Noël 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874050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RENDU D’EAU 2D A L’AIDE DE RESSORTS</a:t>
            </a:r>
            <a:br>
              <a:rPr lang="fr-FR" dirty="0"/>
            </a:br>
            <a:endParaRPr lang="fr-FR" dirty="0"/>
          </a:p>
        </p:txBody>
      </p:sp>
      <p:pic>
        <p:nvPicPr>
          <p:cNvPr id="5" name="2D-Water-Effects-Metaballs.mp4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600200"/>
            <a:ext cx="7315200" cy="4114800"/>
          </a:xfrm>
        </p:spPr>
      </p:pic>
      <p:sp>
        <p:nvSpPr>
          <p:cNvPr id="4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543800" y="6356350"/>
            <a:ext cx="990600" cy="365125"/>
          </a:xfrm>
        </p:spPr>
        <p:txBody>
          <a:bodyPr/>
          <a:lstStyle/>
          <a:p>
            <a:fld id="{86E40BA5-8268-49E5-AD2F-2BAFE3B92687}" type="slidenum">
              <a:rPr lang="fr-FR" smtClean="0"/>
              <a:t>9</a:t>
            </a:fld>
            <a:endParaRPr lang="fr-FR" dirty="0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3962400" cy="365125"/>
          </a:xfrm>
        </p:spPr>
        <p:txBody>
          <a:bodyPr/>
          <a:lstStyle/>
          <a:p>
            <a:r>
              <a:rPr lang="fr-FR" dirty="0" err="1" smtClean="0"/>
              <a:t>Coudray</a:t>
            </a:r>
            <a:r>
              <a:rPr lang="fr-FR" dirty="0" smtClean="0"/>
              <a:t> Corentin – </a:t>
            </a:r>
            <a:r>
              <a:rPr lang="fr-FR" sz="1200" b="1" dirty="0" smtClean="0"/>
              <a:t>Julien Christophe </a:t>
            </a:r>
            <a:r>
              <a:rPr lang="fr-FR" dirty="0" smtClean="0"/>
              <a:t>– </a:t>
            </a:r>
            <a:r>
              <a:rPr lang="fr-FR" dirty="0" err="1" smtClean="0"/>
              <a:t>Tran</a:t>
            </a:r>
            <a:r>
              <a:rPr lang="fr-FR" dirty="0" smtClean="0"/>
              <a:t> Noël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376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SM_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SM_Tex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TM_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TM_Text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SM2_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SM2_Tex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TM2_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TM2_Text"/>
</p:tagLst>
</file>

<file path=ppt/theme/theme1.xml><?xml version="1.0" encoding="utf-8"?>
<a:theme xmlns:a="http://schemas.openxmlformats.org/drawingml/2006/main" name="ind_0197_slide">
  <a:themeElements>
    <a:clrScheme name="Office Theme 2">
      <a:dk1>
        <a:srgbClr val="333333"/>
      </a:dk1>
      <a:lt1>
        <a:srgbClr val="FFFFFF"/>
      </a:lt1>
      <a:dk2>
        <a:srgbClr val="996600"/>
      </a:dk2>
      <a:lt2>
        <a:srgbClr val="FFFFFF"/>
      </a:lt2>
      <a:accent1>
        <a:srgbClr val="F7A863"/>
      </a:accent1>
      <a:accent2>
        <a:srgbClr val="D9C541"/>
      </a:accent2>
      <a:accent3>
        <a:srgbClr val="CAB8AA"/>
      </a:accent3>
      <a:accent4>
        <a:srgbClr val="DADADA"/>
      </a:accent4>
      <a:accent5>
        <a:srgbClr val="FAD1B7"/>
      </a:accent5>
      <a:accent6>
        <a:srgbClr val="C4B23A"/>
      </a:accent6>
      <a:hlink>
        <a:srgbClr val="F7CA6F"/>
      </a:hlink>
      <a:folHlink>
        <a:srgbClr val="F7CCC3"/>
      </a:folHlink>
    </a:clrScheme>
    <a:fontScheme name="Thème 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333333"/>
        </a:dk1>
        <a:lt1>
          <a:srgbClr val="FFFFFF"/>
        </a:lt1>
        <a:dk2>
          <a:srgbClr val="996600"/>
        </a:dk2>
        <a:lt2>
          <a:srgbClr val="FFFFFF"/>
        </a:lt2>
        <a:accent1>
          <a:srgbClr val="DEAE4E"/>
        </a:accent1>
        <a:accent2>
          <a:srgbClr val="E6B85C"/>
        </a:accent2>
        <a:accent3>
          <a:srgbClr val="CAB8AA"/>
        </a:accent3>
        <a:accent4>
          <a:srgbClr val="DADADA"/>
        </a:accent4>
        <a:accent5>
          <a:srgbClr val="ECD3B2"/>
        </a:accent5>
        <a:accent6>
          <a:srgbClr val="D0A653"/>
        </a:accent6>
        <a:hlink>
          <a:srgbClr val="EDC26B"/>
        </a:hlink>
        <a:folHlink>
          <a:srgbClr val="F7CA6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333333"/>
        </a:dk1>
        <a:lt1>
          <a:srgbClr val="FFFFFF"/>
        </a:lt1>
        <a:dk2>
          <a:srgbClr val="996600"/>
        </a:dk2>
        <a:lt2>
          <a:srgbClr val="FFFFFF"/>
        </a:lt2>
        <a:accent1>
          <a:srgbClr val="F7A863"/>
        </a:accent1>
        <a:accent2>
          <a:srgbClr val="D9C541"/>
        </a:accent2>
        <a:accent3>
          <a:srgbClr val="CAB8AA"/>
        </a:accent3>
        <a:accent4>
          <a:srgbClr val="DADADA"/>
        </a:accent4>
        <a:accent5>
          <a:srgbClr val="FAD1B7"/>
        </a:accent5>
        <a:accent6>
          <a:srgbClr val="C4B23A"/>
        </a:accent6>
        <a:hlink>
          <a:srgbClr val="F7CA6F"/>
        </a:hlink>
        <a:folHlink>
          <a:srgbClr val="F7CCC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333333"/>
        </a:dk1>
        <a:lt1>
          <a:srgbClr val="FFFFFF"/>
        </a:lt1>
        <a:dk2>
          <a:srgbClr val="996600"/>
        </a:dk2>
        <a:lt2>
          <a:srgbClr val="FFFFFF"/>
        </a:lt2>
        <a:accent1>
          <a:srgbClr val="91D4F2"/>
        </a:accent1>
        <a:accent2>
          <a:srgbClr val="EDBE5F"/>
        </a:accent2>
        <a:accent3>
          <a:srgbClr val="CAB8AA"/>
        </a:accent3>
        <a:accent4>
          <a:srgbClr val="DADADA"/>
        </a:accent4>
        <a:accent5>
          <a:srgbClr val="C7E6F7"/>
        </a:accent5>
        <a:accent6>
          <a:srgbClr val="D7AC55"/>
        </a:accent6>
        <a:hlink>
          <a:srgbClr val="D1BFFF"/>
        </a:hlink>
        <a:folHlink>
          <a:srgbClr val="A4EBB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4">
        <a:dk1>
          <a:srgbClr val="333333"/>
        </a:dk1>
        <a:lt1>
          <a:srgbClr val="FFFFFF"/>
        </a:lt1>
        <a:dk2>
          <a:srgbClr val="996600"/>
        </a:dk2>
        <a:lt2>
          <a:srgbClr val="FFFFFF"/>
        </a:lt2>
        <a:accent1>
          <a:srgbClr val="A4E667"/>
        </a:accent1>
        <a:accent2>
          <a:srgbClr val="B2C3FF"/>
        </a:accent2>
        <a:accent3>
          <a:srgbClr val="CAB8AA"/>
        </a:accent3>
        <a:accent4>
          <a:srgbClr val="DADADA"/>
        </a:accent4>
        <a:accent5>
          <a:srgbClr val="CFF0B8"/>
        </a:accent5>
        <a:accent6>
          <a:srgbClr val="A1B0E7"/>
        </a:accent6>
        <a:hlink>
          <a:srgbClr val="FFCCDB"/>
        </a:hlink>
        <a:folHlink>
          <a:srgbClr val="F5C86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CCCCCC"/>
        </a:lt2>
        <a:accent1>
          <a:srgbClr val="DEAE4E"/>
        </a:accent1>
        <a:accent2>
          <a:srgbClr val="E6B85C"/>
        </a:accent2>
        <a:accent3>
          <a:srgbClr val="FFFFFF"/>
        </a:accent3>
        <a:accent4>
          <a:srgbClr val="000000"/>
        </a:accent4>
        <a:accent5>
          <a:srgbClr val="ECD3B2"/>
        </a:accent5>
        <a:accent6>
          <a:srgbClr val="D0A653"/>
        </a:accent6>
        <a:hlink>
          <a:srgbClr val="EDC26B"/>
        </a:hlink>
        <a:folHlink>
          <a:srgbClr val="F7CA6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CCCCCC"/>
        </a:lt2>
        <a:accent1>
          <a:srgbClr val="F7A863"/>
        </a:accent1>
        <a:accent2>
          <a:srgbClr val="D9C541"/>
        </a:accent2>
        <a:accent3>
          <a:srgbClr val="FFFFFF"/>
        </a:accent3>
        <a:accent4>
          <a:srgbClr val="000000"/>
        </a:accent4>
        <a:accent5>
          <a:srgbClr val="FAD1B7"/>
        </a:accent5>
        <a:accent6>
          <a:srgbClr val="C4B23A"/>
        </a:accent6>
        <a:hlink>
          <a:srgbClr val="F7CA6F"/>
        </a:hlink>
        <a:folHlink>
          <a:srgbClr val="F7CCC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CCCCCC"/>
        </a:lt2>
        <a:accent1>
          <a:srgbClr val="91D4F2"/>
        </a:accent1>
        <a:accent2>
          <a:srgbClr val="EDBE5F"/>
        </a:accent2>
        <a:accent3>
          <a:srgbClr val="FFFFFF"/>
        </a:accent3>
        <a:accent4>
          <a:srgbClr val="000000"/>
        </a:accent4>
        <a:accent5>
          <a:srgbClr val="C7E6F7"/>
        </a:accent5>
        <a:accent6>
          <a:srgbClr val="D7AC55"/>
        </a:accent6>
        <a:hlink>
          <a:srgbClr val="D1BFFF"/>
        </a:hlink>
        <a:folHlink>
          <a:srgbClr val="A4EB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0000"/>
        </a:dk1>
        <a:lt1>
          <a:srgbClr val="FFFFFF"/>
        </a:lt1>
        <a:dk2>
          <a:srgbClr val="000000"/>
        </a:dk2>
        <a:lt2>
          <a:srgbClr val="CCCCCC"/>
        </a:lt2>
        <a:accent1>
          <a:srgbClr val="A4E667"/>
        </a:accent1>
        <a:accent2>
          <a:srgbClr val="B2C3FF"/>
        </a:accent2>
        <a:accent3>
          <a:srgbClr val="FFFFFF"/>
        </a:accent3>
        <a:accent4>
          <a:srgbClr val="000000"/>
        </a:accent4>
        <a:accent5>
          <a:srgbClr val="CFF0B8"/>
        </a:accent5>
        <a:accent6>
          <a:srgbClr val="A1B0E7"/>
        </a:accent6>
        <a:hlink>
          <a:srgbClr val="FFCCDB"/>
        </a:hlink>
        <a:folHlink>
          <a:srgbClr val="F5C86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2">
      <a:dk1>
        <a:srgbClr val="333333"/>
      </a:dk1>
      <a:lt1>
        <a:srgbClr val="FFFFFF"/>
      </a:lt1>
      <a:dk2>
        <a:srgbClr val="996600"/>
      </a:dk2>
      <a:lt2>
        <a:srgbClr val="FFFFFF"/>
      </a:lt2>
      <a:accent1>
        <a:srgbClr val="F7A863"/>
      </a:accent1>
      <a:accent2>
        <a:srgbClr val="D9C541"/>
      </a:accent2>
      <a:accent3>
        <a:srgbClr val="CAB8AA"/>
      </a:accent3>
      <a:accent4>
        <a:srgbClr val="DADADA"/>
      </a:accent4>
      <a:accent5>
        <a:srgbClr val="FAD1B7"/>
      </a:accent5>
      <a:accent6>
        <a:srgbClr val="C4B23A"/>
      </a:accent6>
      <a:hlink>
        <a:srgbClr val="F7CA6F"/>
      </a:hlink>
      <a:folHlink>
        <a:srgbClr val="F7CCC3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333333"/>
        </a:dk1>
        <a:lt1>
          <a:srgbClr val="FFFFFF"/>
        </a:lt1>
        <a:dk2>
          <a:srgbClr val="996600"/>
        </a:dk2>
        <a:lt2>
          <a:srgbClr val="FFFFFF"/>
        </a:lt2>
        <a:accent1>
          <a:srgbClr val="DEAE4E"/>
        </a:accent1>
        <a:accent2>
          <a:srgbClr val="E6B85C"/>
        </a:accent2>
        <a:accent3>
          <a:srgbClr val="CAB8AA"/>
        </a:accent3>
        <a:accent4>
          <a:srgbClr val="DADADA"/>
        </a:accent4>
        <a:accent5>
          <a:srgbClr val="ECD3B2"/>
        </a:accent5>
        <a:accent6>
          <a:srgbClr val="D0A653"/>
        </a:accent6>
        <a:hlink>
          <a:srgbClr val="EDC26B"/>
        </a:hlink>
        <a:folHlink>
          <a:srgbClr val="F7CA6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333333"/>
        </a:dk1>
        <a:lt1>
          <a:srgbClr val="FFFFFF"/>
        </a:lt1>
        <a:dk2>
          <a:srgbClr val="996600"/>
        </a:dk2>
        <a:lt2>
          <a:srgbClr val="FFFFFF"/>
        </a:lt2>
        <a:accent1>
          <a:srgbClr val="F7A863"/>
        </a:accent1>
        <a:accent2>
          <a:srgbClr val="D9C541"/>
        </a:accent2>
        <a:accent3>
          <a:srgbClr val="CAB8AA"/>
        </a:accent3>
        <a:accent4>
          <a:srgbClr val="DADADA"/>
        </a:accent4>
        <a:accent5>
          <a:srgbClr val="FAD1B7"/>
        </a:accent5>
        <a:accent6>
          <a:srgbClr val="C4B23A"/>
        </a:accent6>
        <a:hlink>
          <a:srgbClr val="F7CA6F"/>
        </a:hlink>
        <a:folHlink>
          <a:srgbClr val="F7CCC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333333"/>
        </a:dk1>
        <a:lt1>
          <a:srgbClr val="FFFFFF"/>
        </a:lt1>
        <a:dk2>
          <a:srgbClr val="996600"/>
        </a:dk2>
        <a:lt2>
          <a:srgbClr val="FFFFFF"/>
        </a:lt2>
        <a:accent1>
          <a:srgbClr val="91D4F2"/>
        </a:accent1>
        <a:accent2>
          <a:srgbClr val="EDBE5F"/>
        </a:accent2>
        <a:accent3>
          <a:srgbClr val="CAB8AA"/>
        </a:accent3>
        <a:accent4>
          <a:srgbClr val="DADADA"/>
        </a:accent4>
        <a:accent5>
          <a:srgbClr val="C7E6F7"/>
        </a:accent5>
        <a:accent6>
          <a:srgbClr val="D7AC55"/>
        </a:accent6>
        <a:hlink>
          <a:srgbClr val="D1BFFF"/>
        </a:hlink>
        <a:folHlink>
          <a:srgbClr val="A4EBB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333333"/>
        </a:dk1>
        <a:lt1>
          <a:srgbClr val="FFFFFF"/>
        </a:lt1>
        <a:dk2>
          <a:srgbClr val="996600"/>
        </a:dk2>
        <a:lt2>
          <a:srgbClr val="FFFFFF"/>
        </a:lt2>
        <a:accent1>
          <a:srgbClr val="A4E667"/>
        </a:accent1>
        <a:accent2>
          <a:srgbClr val="B2C3FF"/>
        </a:accent2>
        <a:accent3>
          <a:srgbClr val="CAB8AA"/>
        </a:accent3>
        <a:accent4>
          <a:srgbClr val="DADADA"/>
        </a:accent4>
        <a:accent5>
          <a:srgbClr val="CFF0B8"/>
        </a:accent5>
        <a:accent6>
          <a:srgbClr val="A1B0E7"/>
        </a:accent6>
        <a:hlink>
          <a:srgbClr val="FFCCDB"/>
        </a:hlink>
        <a:folHlink>
          <a:srgbClr val="F5C86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CCCCCC"/>
        </a:lt2>
        <a:accent1>
          <a:srgbClr val="DEAE4E"/>
        </a:accent1>
        <a:accent2>
          <a:srgbClr val="E6B85C"/>
        </a:accent2>
        <a:accent3>
          <a:srgbClr val="FFFFFF"/>
        </a:accent3>
        <a:accent4>
          <a:srgbClr val="000000"/>
        </a:accent4>
        <a:accent5>
          <a:srgbClr val="ECD3B2"/>
        </a:accent5>
        <a:accent6>
          <a:srgbClr val="D0A653"/>
        </a:accent6>
        <a:hlink>
          <a:srgbClr val="EDC26B"/>
        </a:hlink>
        <a:folHlink>
          <a:srgbClr val="F7CA6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CCCCCC"/>
        </a:lt2>
        <a:accent1>
          <a:srgbClr val="F7A863"/>
        </a:accent1>
        <a:accent2>
          <a:srgbClr val="D9C541"/>
        </a:accent2>
        <a:accent3>
          <a:srgbClr val="FFFFFF"/>
        </a:accent3>
        <a:accent4>
          <a:srgbClr val="000000"/>
        </a:accent4>
        <a:accent5>
          <a:srgbClr val="FAD1B7"/>
        </a:accent5>
        <a:accent6>
          <a:srgbClr val="C4B23A"/>
        </a:accent6>
        <a:hlink>
          <a:srgbClr val="F7CA6F"/>
        </a:hlink>
        <a:folHlink>
          <a:srgbClr val="F7CCC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CCCCCC"/>
        </a:lt2>
        <a:accent1>
          <a:srgbClr val="91D4F2"/>
        </a:accent1>
        <a:accent2>
          <a:srgbClr val="EDBE5F"/>
        </a:accent2>
        <a:accent3>
          <a:srgbClr val="FFFFFF"/>
        </a:accent3>
        <a:accent4>
          <a:srgbClr val="000000"/>
        </a:accent4>
        <a:accent5>
          <a:srgbClr val="C7E6F7"/>
        </a:accent5>
        <a:accent6>
          <a:srgbClr val="D7AC55"/>
        </a:accent6>
        <a:hlink>
          <a:srgbClr val="D1BFFF"/>
        </a:hlink>
        <a:folHlink>
          <a:srgbClr val="A4EB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0000"/>
        </a:dk1>
        <a:lt1>
          <a:srgbClr val="FFFFFF"/>
        </a:lt1>
        <a:dk2>
          <a:srgbClr val="000000"/>
        </a:dk2>
        <a:lt2>
          <a:srgbClr val="CCCCCC"/>
        </a:lt2>
        <a:accent1>
          <a:srgbClr val="A4E667"/>
        </a:accent1>
        <a:accent2>
          <a:srgbClr val="B2C3FF"/>
        </a:accent2>
        <a:accent3>
          <a:srgbClr val="FFFFFF"/>
        </a:accent3>
        <a:accent4>
          <a:srgbClr val="000000"/>
        </a:accent4>
        <a:accent5>
          <a:srgbClr val="CFF0B8"/>
        </a:accent5>
        <a:accent6>
          <a:srgbClr val="A1B0E7"/>
        </a:accent6>
        <a:hlink>
          <a:srgbClr val="FFCCDB"/>
        </a:hlink>
        <a:folHlink>
          <a:srgbClr val="F5C86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TC102191724[[fn=dance2]]</Template>
  <TotalTime>562</TotalTime>
  <Words>704</Words>
  <Application>Microsoft Macintosh PowerPoint</Application>
  <PresentationFormat>Présentation à l'écran (4:3)</PresentationFormat>
  <Paragraphs>167</Paragraphs>
  <Slides>28</Slides>
  <Notes>9</Notes>
  <HiddenSlides>0</HiddenSlides>
  <MMClips>4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28</vt:i4>
      </vt:variant>
    </vt:vector>
  </HeadingPairs>
  <TitlesOfParts>
    <vt:vector size="31" baseType="lpstr">
      <vt:lpstr>ind_0197_slide</vt:lpstr>
      <vt:lpstr>1_Default Design</vt:lpstr>
      <vt:lpstr>Horizon</vt:lpstr>
      <vt:lpstr>Water rendering</vt:lpstr>
      <vt:lpstr>Rendu d’eau 2D à l’aide de ressorts</vt:lpstr>
      <vt:lpstr>RENDU D’EAU 2D A L’AIDE DE RESSORTS </vt:lpstr>
      <vt:lpstr>RENDU D’EAU 2D A L’AIDE DE RESSORTS </vt:lpstr>
      <vt:lpstr>RENDU D’EAU 2D A L’AIDE DE RESSORTS </vt:lpstr>
      <vt:lpstr>RENDU D’EAU 2D A L’AIDE DE RESSORTS </vt:lpstr>
      <vt:lpstr>RENDU D’EAU 2D A L’AIDE DE RESSORTS </vt:lpstr>
      <vt:lpstr>RENDU D’EAU 2D A L’AIDE DE RESSORTS </vt:lpstr>
      <vt:lpstr>RENDU D’EAU 2D A L’AIDE DE RESSORTS </vt:lpstr>
      <vt:lpstr>Modélisation de l’océan</vt:lpstr>
      <vt:lpstr>Relief de l’océan</vt:lpstr>
      <vt:lpstr>Relief de l’Océan</vt:lpstr>
      <vt:lpstr>Relief de l’océan</vt:lpstr>
      <vt:lpstr>MEShing</vt:lpstr>
      <vt:lpstr>Le meshinG</vt:lpstr>
      <vt:lpstr>Le meshing</vt:lpstr>
      <vt:lpstr>Le meshinG</vt:lpstr>
      <vt:lpstr>Le meshinG</vt:lpstr>
      <vt:lpstr>Effets visuels</vt:lpstr>
      <vt:lpstr>Synthèse d’une rivière dans assassin’s creed III</vt:lpstr>
      <vt:lpstr>Synthèse d’une rivière dans assassin’s creed III</vt:lpstr>
      <vt:lpstr>Synthèse d’une rivière dans assassin’s creed III</vt:lpstr>
      <vt:lpstr>Synthèse d’une rivière dans assassin’s creed III</vt:lpstr>
      <vt:lpstr>Synthèse d’une rivière dans assassin’s creed III</vt:lpstr>
      <vt:lpstr>Synthèse d’une rivière dans assassin’s creed III</vt:lpstr>
      <vt:lpstr>Synthèse d’une rivière dans assassin’s creed III</vt:lpstr>
      <vt:lpstr>Synthèse d’une rivière dans assassin’s creed III</vt:lpstr>
      <vt:lpstr>Synthèse d’une rivière dans assassin’s creed III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rendering</dc:title>
  <dc:creator>Noël</dc:creator>
  <cp:lastModifiedBy>Christophe Julien</cp:lastModifiedBy>
  <cp:revision>30</cp:revision>
  <dcterms:created xsi:type="dcterms:W3CDTF">2014-03-19T12:39:21Z</dcterms:created>
  <dcterms:modified xsi:type="dcterms:W3CDTF">2014-03-20T17:22:36Z</dcterms:modified>
</cp:coreProperties>
</file>